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9" r:id="rId4"/>
    <p:sldId id="285" r:id="rId5"/>
    <p:sldId id="261" r:id="rId6"/>
    <p:sldId id="296" r:id="rId7"/>
    <p:sldId id="297" r:id="rId8"/>
    <p:sldId id="273" r:id="rId9"/>
    <p:sldId id="282" r:id="rId10"/>
    <p:sldId id="300" r:id="rId11"/>
    <p:sldId id="299" r:id="rId12"/>
    <p:sldId id="302" r:id="rId13"/>
    <p:sldId id="268" r:id="rId14"/>
    <p:sldId id="304" r:id="rId15"/>
    <p:sldId id="259" r:id="rId16"/>
    <p:sldId id="301" r:id="rId17"/>
    <p:sldId id="267" r:id="rId18"/>
  </p:sldIdLst>
  <p:sldSz cx="12192000" cy="6858000"/>
  <p:notesSz cx="6858000" cy="9144000"/>
  <p:embeddedFontLst>
    <p:embeddedFont>
      <p:font typeface="나눔바른고딕" panose="020B0600000101010101" charset="-127"/>
      <p:regular r:id="rId20"/>
      <p:bold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40AFFA"/>
    <a:srgbClr val="3576B1"/>
    <a:srgbClr val="203864"/>
    <a:srgbClr val="23A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102" autoAdjust="0"/>
  </p:normalViewPr>
  <p:slideViewPr>
    <p:cSldViewPr snapToGrid="0">
      <p:cViewPr varScale="1">
        <p:scale>
          <a:sx n="71" d="100"/>
          <a:sy n="71" d="100"/>
        </p:scale>
        <p:origin x="1138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492C9-F853-4C91-BF42-E954AECB743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B3DC5-428E-44C2-89D5-6A0CEA3928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87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조는 바른 자세 방석 발표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15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 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애플리케이션을 만들 때 안드로이드 스튜디오를 사용하였고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어플 내의 내부 데이터베이스를 이용하여 통계 데이터를 사용하였습니다</a:t>
            </a:r>
            <a:r>
              <a:rPr lang="en-US" altLang="ko-KR" dirty="0"/>
              <a:t>. </a:t>
            </a:r>
            <a:r>
              <a:rPr lang="ko-KR" altLang="en-US" dirty="0"/>
              <a:t>그리고 사용언어로는 </a:t>
            </a:r>
            <a:r>
              <a:rPr lang="en-US" altLang="ko-KR" dirty="0"/>
              <a:t>C, JAVA</a:t>
            </a:r>
            <a:r>
              <a:rPr lang="ko-KR" altLang="en-US" dirty="0"/>
              <a:t>등을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저희가 진행하려는 프로젝트의 전체적인 개요입니다</a:t>
            </a:r>
            <a:r>
              <a:rPr lang="en-US" altLang="ko-KR" dirty="0"/>
              <a:t>. </a:t>
            </a:r>
            <a:r>
              <a:rPr lang="ko-KR" altLang="en-US" dirty="0"/>
              <a:t>사용자가 방석에 착석하면 </a:t>
            </a:r>
            <a:r>
              <a:rPr lang="ko-KR" altLang="en-US" dirty="0" err="1"/>
              <a:t>아두이노</a:t>
            </a:r>
            <a:r>
              <a:rPr lang="ko-KR" altLang="en-US" dirty="0"/>
              <a:t> 압력 센서가 압력의 세기를 측정합니다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아두이노와</a:t>
            </a:r>
            <a:r>
              <a:rPr lang="ko-KR" altLang="en-US" dirty="0"/>
              <a:t> 어플은 블루투스로 통신하며 </a:t>
            </a:r>
            <a:r>
              <a:rPr lang="ko-KR" altLang="en-US" dirty="0" err="1"/>
              <a:t>어플에는</a:t>
            </a:r>
            <a:r>
              <a:rPr lang="ko-KR" altLang="en-US" dirty="0"/>
              <a:t> 실시간 압력 분포 및 측정된 데이터는 앞서 </a:t>
            </a:r>
            <a:r>
              <a:rPr lang="ko-KR" altLang="en-US" dirty="0" err="1"/>
              <a:t>설명드렸던</a:t>
            </a:r>
            <a:r>
              <a:rPr lang="ko-KR" altLang="en-US" dirty="0"/>
              <a:t> 논문 내용을 기준으로 </a:t>
            </a:r>
            <a:r>
              <a:rPr lang="en-US" altLang="ko-KR" dirty="0"/>
              <a:t>5</a:t>
            </a:r>
            <a:r>
              <a:rPr lang="ko-KR" altLang="en-US" dirty="0"/>
              <a:t>가지 자세로 구별된 실시간 자세</a:t>
            </a:r>
            <a:r>
              <a:rPr lang="en-US" altLang="ko-KR" dirty="0"/>
              <a:t>,</a:t>
            </a:r>
            <a:r>
              <a:rPr lang="ko-KR" altLang="en-US" dirty="0"/>
              <a:t> 통계 등이 표시되고 불량 자세로 앉았을 때 사용자에게 </a:t>
            </a:r>
            <a:r>
              <a:rPr lang="en-US" altLang="ko-KR" dirty="0"/>
              <a:t>push</a:t>
            </a:r>
            <a:r>
              <a:rPr lang="ko-KR" altLang="en-US" dirty="0"/>
              <a:t>알림이 갑니다</a:t>
            </a:r>
            <a:r>
              <a:rPr lang="en-US" altLang="ko-KR" dirty="0"/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데이터베이스에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측정값 정보가 저장됩니다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700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바른 자세 방석을 의자위에 올려놓은 뒤 어플을 실행하고 블루투스를 켜면 작동합니다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6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다음은 바른 자세 방석 어플 기능입니다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어플에서는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실시간 자세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방법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메뉴가 있습니다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자세 창에서는 실시간 압력 센서들의 압력 분포와 현재 자세 상태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자세 유지 시간 등이 표시됩니다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창에서는 그동안 사용자가 앉았던 자세 데이터를 </a:t>
            </a:r>
            <a:r>
              <a:rPr lang="ko-KR" altLang="en-US" baseline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통계화한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제공합니다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257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창에서는 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 기능 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push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 간격 설정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삭제 등이 가능합니다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방법 창에는 이용 방법을 설명해줍니다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바르지 못한 자세로 앉았을 경우 바른 자세로 앉으라는 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알림이 옵니다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49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 효과입니다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962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시연하겠습니다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먼저 바른 자세 방석을 놔두고 의자에 앉아서 어플을 실행 시킵니다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블루투스를 연결한 후 실시간 자세로 들어가 현재 압력 센서의 수치의 분포와 실시간 자세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유지시간을 알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수있습니다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창에 들어가 푸시 알람의 간격과 푸시 알람의 온오프를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있습니다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푸시 알람 간격을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초로 해 놓고 불량자세로 실험을 하자면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초후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불량자세라고 알람이 옵니다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통계 부분에는 데이터를 삭제 하기 전까지 입력된 자세의 통계를 알 수 있습니다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baseline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1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6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발표는 개발 배경</a:t>
            </a:r>
            <a:r>
              <a:rPr lang="en-US" altLang="ko-KR" dirty="0"/>
              <a:t>, </a:t>
            </a:r>
            <a:r>
              <a:rPr lang="ko-KR" altLang="en-US" dirty="0"/>
              <a:t>개발 환경</a:t>
            </a:r>
            <a:r>
              <a:rPr lang="en-US" altLang="ko-KR" dirty="0"/>
              <a:t>, </a:t>
            </a:r>
            <a:r>
              <a:rPr lang="ko-KR" altLang="en-US" dirty="0"/>
              <a:t>프로젝트 설명 및 시연</a:t>
            </a:r>
            <a:r>
              <a:rPr lang="en-US" altLang="ko-KR" dirty="0"/>
              <a:t>, </a:t>
            </a:r>
            <a:r>
              <a:rPr lang="ko-KR" altLang="en-US" dirty="0"/>
              <a:t>기대 효과</a:t>
            </a:r>
            <a:r>
              <a:rPr lang="en-US" altLang="ko-KR" dirty="0"/>
              <a:t> </a:t>
            </a:r>
            <a:r>
              <a:rPr lang="ko-KR" altLang="en-US" dirty="0"/>
              <a:t>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0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 배경입니다</a:t>
            </a:r>
            <a:r>
              <a:rPr lang="en-US" altLang="ko-KR" dirty="0"/>
              <a:t>. </a:t>
            </a:r>
            <a:r>
              <a:rPr lang="ko-KR" altLang="en-US" dirty="0"/>
              <a:t>하루평균</a:t>
            </a:r>
            <a:r>
              <a:rPr lang="en-US" altLang="ko-KR" dirty="0"/>
              <a:t> 8</a:t>
            </a:r>
            <a:r>
              <a:rPr lang="ko-KR" altLang="en-US" dirty="0"/>
              <a:t>시간 오랜 시간 앉아 있어야 하는 현대인들은 잘못된 자세로 건강이 악화되고 있습니다</a:t>
            </a:r>
            <a:r>
              <a:rPr lang="en-US" altLang="ko-KR" dirty="0"/>
              <a:t>. </a:t>
            </a:r>
            <a:r>
              <a:rPr lang="ko-KR" altLang="en-US" dirty="0"/>
              <a:t>다리 꼬기</a:t>
            </a:r>
            <a:r>
              <a:rPr lang="en-US" altLang="ko-KR" dirty="0"/>
              <a:t>,</a:t>
            </a:r>
            <a:r>
              <a:rPr lang="ko-KR" altLang="en-US" dirty="0"/>
              <a:t> 쪼그려 앉기 등 건강에 해로운 자세들은 척추나 골반 등 신체에 악영향을 끼칩니다</a:t>
            </a:r>
            <a:r>
              <a:rPr lang="en-US" altLang="ko-KR" dirty="0"/>
              <a:t>. </a:t>
            </a:r>
            <a:r>
              <a:rPr lang="ko-KR" altLang="en-US" dirty="0"/>
              <a:t>이러한 현대인들에게는 잘못된 자세가 중증 질병의 근원이 되곤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769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밥 먹을 때</a:t>
            </a:r>
            <a:r>
              <a:rPr lang="en-US" altLang="ko-KR" dirty="0"/>
              <a:t>, </a:t>
            </a:r>
            <a:r>
              <a:rPr lang="ko-KR" altLang="en-US" dirty="0"/>
              <a:t>공부할 때</a:t>
            </a:r>
            <a:r>
              <a:rPr lang="en-US" altLang="ko-KR" dirty="0"/>
              <a:t>, </a:t>
            </a:r>
            <a:r>
              <a:rPr lang="ko-KR" altLang="en-US" dirty="0"/>
              <a:t>일할 때</a:t>
            </a:r>
            <a:r>
              <a:rPr lang="en-US" altLang="ko-KR" dirty="0"/>
              <a:t>, </a:t>
            </a:r>
            <a:r>
              <a:rPr lang="ko-KR" altLang="en-US" dirty="0"/>
              <a:t>운전할 때</a:t>
            </a:r>
            <a:r>
              <a:rPr lang="en-US" altLang="ko-KR" dirty="0"/>
              <a:t>, </a:t>
            </a:r>
            <a:r>
              <a:rPr lang="ko-KR" altLang="en-US" dirty="0"/>
              <a:t>쉴 때 등 평소 일상 생활에서</a:t>
            </a:r>
            <a:r>
              <a:rPr lang="en-US" altLang="ko-KR" dirty="0"/>
              <a:t> </a:t>
            </a:r>
            <a:r>
              <a:rPr lang="ko-KR" altLang="en-US" dirty="0"/>
              <a:t>사람들은 미처 건강한 자세를 챙기지 못합니다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저희는 현대인들의 잘못된 자세에 대한 피드백을 주어 평소 자세 습관을 자각시켜 주고 바른 자세를 유도하면 좋을 것 같다는 생각을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60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개발 목표입니다</a:t>
            </a:r>
            <a:r>
              <a:rPr lang="en-US" altLang="ko-KR" dirty="0"/>
              <a:t>.</a:t>
            </a:r>
            <a:r>
              <a:rPr lang="ko-KR" altLang="en-US" dirty="0"/>
              <a:t> 저희는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압력 센서를 기반으로 압력 분포에 따라 사용자의 바르지 못한 자세를 인지하여 알려줌으로써 바른 자세를 의식하도록 하는 서비스를 생각해냈습니다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평소 본인의 바르지 못한 자세를 자각시켜 조금이라도 바른 자세로 앉게끔 유도하는 것을 목표로 삼았고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교정 방석이 아닌 바른 자세 방석이라는 명칭을 사용하였습니다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6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 판단 기준 수립을 위해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‘FSR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어레이를 이용한 방석형 자세 판별 시스템의 구현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논문을 프로젝트에 참고하였습니다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논문에서 압력 센서를 이용해 측정한 대표적인 착석자세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가지와 자세 판단 기준을 참고 하였습니다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76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그 다음은 방금 논문의 내용인 자세판단 알고리즘에서  정자세 및 앞</a:t>
            </a:r>
            <a:r>
              <a:rPr lang="en-US" altLang="ko-KR" dirty="0"/>
              <a:t>, </a:t>
            </a:r>
            <a:r>
              <a:rPr lang="ko-KR" altLang="en-US" dirty="0"/>
              <a:t>뒤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기울임 </a:t>
            </a:r>
            <a:r>
              <a:rPr lang="en-US" altLang="ko-KR" dirty="0"/>
              <a:t>5</a:t>
            </a:r>
            <a:r>
              <a:rPr lang="ko-KR" altLang="en-US" dirty="0"/>
              <a:t>가지 자세를 </a:t>
            </a:r>
            <a:r>
              <a:rPr lang="ko-KR" altLang="en-US" dirty="0" err="1"/>
              <a:t>판단할수</a:t>
            </a:r>
            <a:r>
              <a:rPr lang="ko-KR" altLang="en-US" dirty="0"/>
              <a:t> 있었고</a:t>
            </a:r>
            <a:r>
              <a:rPr lang="en-US" altLang="ko-KR" dirty="0"/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기준삼아 프로젝트를 진행하였습니다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54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아두이노</a:t>
            </a:r>
            <a:r>
              <a:rPr lang="ko-KR" altLang="en-US" dirty="0"/>
              <a:t> 구성도입니다</a:t>
            </a:r>
            <a:r>
              <a:rPr lang="en-US" altLang="ko-KR" dirty="0"/>
              <a:t>. </a:t>
            </a:r>
            <a:r>
              <a:rPr lang="ko-KR" altLang="en-US" dirty="0"/>
              <a:t>자세를 측정하는 하드웨어는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우노와</a:t>
            </a:r>
            <a:r>
              <a:rPr lang="ko-KR" altLang="en-US" dirty="0"/>
              <a:t> </a:t>
            </a:r>
            <a:r>
              <a:rPr lang="en-US" altLang="ko-KR" dirty="0"/>
              <a:t>FSR </a:t>
            </a:r>
            <a:r>
              <a:rPr lang="ko-KR" altLang="en-US" dirty="0"/>
              <a:t>센서로 구성했고 무선으로 사용하기 위해 건전지를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센서로 검출된 데이터를 블루투스 모듈을 통해서 어플로 전달하게 했습니다</a:t>
            </a:r>
            <a:r>
              <a:rPr lang="en-US" altLang="ko-KR" dirty="0"/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저희 프로젝트에서 사용하는 이 계측 센서는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FSR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압력 센서로 구성되어 있으며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착석 시 넓은 부위의 압력 분포를 측정하기 때문에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정확한 착석 정보 검출이 용이하다는 특징이 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28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FSR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센서에 분포되어 있는 각각의 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압력 센서들은 압력 수치가 높을 수록 더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진하게 색을 나타냈습니다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바른 자세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왼쪽과 오른쪽으로 기울인 자세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그리고 앞으로 숙인 자세 및 뒤로 숙인 자세 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자세 구별 가능합니다</a:t>
            </a:r>
            <a:r>
              <a:rPr lang="en-US" altLang="ko-KR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aseline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구별 방식은 앞서 참고한 논문의 자세판단 알고리즘을 이용하였고</a:t>
            </a:r>
            <a:endParaRPr lang="en-US" altLang="ko-KR" baseline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착석 데이터의 앞</a:t>
            </a:r>
            <a:r>
              <a:rPr lang="en-US" altLang="ko-KR" dirty="0"/>
              <a:t>, </a:t>
            </a:r>
            <a:r>
              <a:rPr lang="ko-KR" altLang="en-US" dirty="0"/>
              <a:t>뒤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압 력 분포의 비율이 모두 </a:t>
            </a:r>
            <a:r>
              <a:rPr lang="en-US" altLang="ko-KR" dirty="0"/>
              <a:t>30% </a:t>
            </a:r>
            <a:r>
              <a:rPr lang="ko-KR" altLang="en-US" dirty="0"/>
              <a:t>미만일 경우 바른 자세로 구분하였고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기울임 자세로 판단된 경우 앞</a:t>
            </a:r>
            <a:r>
              <a:rPr lang="en-US" altLang="ko-KR" dirty="0"/>
              <a:t>, </a:t>
            </a:r>
            <a:r>
              <a:rPr lang="ko-KR" altLang="en-US" dirty="0"/>
              <a:t>뒤 비율의 합과 좌</a:t>
            </a:r>
            <a:r>
              <a:rPr lang="en-US" altLang="ko-KR" dirty="0"/>
              <a:t>, </a:t>
            </a:r>
            <a:r>
              <a:rPr lang="ko-KR" altLang="en-US" dirty="0"/>
              <a:t>우 비율의 합을 비교하여 기울임의 방향을 구분하였습니다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//│L│-│R│&gt;0 (</a:t>
            </a:r>
            <a:r>
              <a:rPr lang="ko-KR" altLang="en-US" dirty="0"/>
              <a:t>왼쪽 압력센서 수치 값에서 오른쪽 압력 센서 수치 값을 뺀 값이 </a:t>
            </a:r>
            <a:r>
              <a:rPr lang="en-US" altLang="ko-KR" dirty="0"/>
              <a:t>0</a:t>
            </a:r>
            <a:r>
              <a:rPr lang="ko-KR" altLang="en-US" dirty="0"/>
              <a:t>보다 큼</a:t>
            </a:r>
            <a:r>
              <a:rPr lang="en-US" altLang="ko-KR" dirty="0"/>
              <a:t>)</a:t>
            </a:r>
            <a:r>
              <a:rPr lang="ko-KR" altLang="en-US" dirty="0"/>
              <a:t> 성립될 때 좌 기울임</a:t>
            </a:r>
            <a:r>
              <a:rPr lang="en-US" altLang="ko-KR" dirty="0"/>
              <a:t>, </a:t>
            </a:r>
            <a:r>
              <a:rPr lang="ko-KR" altLang="en-US" dirty="0"/>
              <a:t>성립되지 않을 때 우 기울임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//│F│-│B│&gt;0 (</a:t>
            </a:r>
            <a:r>
              <a:rPr lang="ko-KR" altLang="en-US" dirty="0"/>
              <a:t>앞쪽 압력센서 수치 값에서 뒤쪽 압력 센서 수치 값을 뺀 값이 </a:t>
            </a:r>
            <a:r>
              <a:rPr lang="en-US" altLang="ko-KR" dirty="0"/>
              <a:t>0</a:t>
            </a:r>
            <a:r>
              <a:rPr lang="ko-KR" altLang="en-US" dirty="0"/>
              <a:t>보다 큼</a:t>
            </a:r>
            <a:r>
              <a:rPr lang="en-US" altLang="ko-KR" dirty="0"/>
              <a:t>)</a:t>
            </a:r>
            <a:r>
              <a:rPr lang="ko-KR" altLang="en-US" dirty="0"/>
              <a:t>이 성립될 때 앞 기울임</a:t>
            </a:r>
            <a:r>
              <a:rPr lang="en-US" altLang="ko-KR" dirty="0"/>
              <a:t>, </a:t>
            </a:r>
            <a:r>
              <a:rPr lang="ko-KR" altLang="en-US" dirty="0"/>
              <a:t>성립되지 않을 때 뒤 기울임으로 판별하였습니다</a:t>
            </a:r>
            <a:r>
              <a:rPr lang="en-US" altLang="ko-KR" dirty="0"/>
              <a:t>.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3DC5-428E-44C2-89D5-6A0CEA3928B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3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6EACD-64C9-4686-A51F-71CCA562A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3EFE73-2402-4676-88AE-BE570B497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23C14-4FC8-4FC1-B766-47DDBA4D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AD5C6-447E-4835-864D-EFE855E01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72DD0F-2D68-4299-81FB-8DFC6DB5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9F20B-99F8-4249-819D-01B4CED4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9AE027-9024-460F-BEB5-548608321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1C3EC7-C4B1-4D7C-B469-8A375977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123BA-4DEA-47EB-AC74-1565ADC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1A6DE9-3B76-41D3-8FB7-92C08E30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57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B39744-D722-4BFD-A703-1AC5F8106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243484-2277-4B61-9611-D6FDD6FCB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0EFF5-EF4E-4933-9CFC-36C6499C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1A162-F9AC-425E-BFF3-A0C6B2E4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A2ABE-28BD-4D0B-9377-052AFD37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44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7D44D-029D-4A03-B174-E516376B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45473-469D-461B-B0D5-167341436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818960-EF40-44A7-A77E-74772435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4FBF1-EDBE-4D99-A478-366AC091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1B10BC-70CC-46EA-B058-D8ED2AAA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0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EC1F0-EBBF-4FD0-9FB6-A72237CE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C4C07-C8F1-4FA6-B7DA-21458705F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5F67D-80B0-4883-BE76-A5863A00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1DBEA-F7F6-478B-8509-CC1688D0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FC379-CDC3-4762-8476-6034B724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4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13D78-472E-4AD7-822D-67C08D82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C95C91-22E5-4254-94D6-1333DC6AA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3CDE98-D258-4FF8-8502-0C27E966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8326BD-C081-4244-ACD8-3DF86B12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878D13-F244-40CE-A67D-91D1C9472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F881D-B0C7-4F0A-B1A7-2329A095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9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EBDFB-C731-4702-BB5B-AD17E80C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C70380-5758-4A28-9301-5F01019BC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38BFFC-0C54-4373-B290-54AE8EC78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13C729-993B-4074-BABF-E246B900D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EADC2D-E0C4-42F4-86A7-4E6694393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E591D2-0F65-4A37-9499-196121DE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961EDF-FD43-4C9A-8BF5-3AFD0486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68961D-AF9A-4E76-AA6F-1C9FC0A8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8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4AEAD-35AE-4284-AB8A-78593F17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C95EF7-6598-4DB0-B3A0-AE208F7E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FB98E3-9202-4C82-A8FF-BBC0711E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006CE3-12D4-40A6-B3C6-0025A1E3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8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5B441D-7568-48F4-868E-0B2B014D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5024E3-67DA-4EDB-AB8B-DFEFCC5D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434B11-B29A-4DFE-8D14-6180D8F8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5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093DE-829A-43BB-9267-3FFE9A7A6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A899C-A97D-4196-8519-65401E52E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EC33-FE66-4F12-BBFE-D5CCF04EA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1CBFD-4070-46F0-B347-14D0D925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619A80-FA44-4E79-9BD8-46C06058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92C3ED-8BC4-4DED-8C5C-50690F92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5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84204-834D-447C-8664-54B70973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EA151A-66CF-428F-AC22-E6A5B468D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04121E-8D85-4D15-9718-A4C46FEB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8D0C91-2E0B-4F60-B525-0262426F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CA12E4-CDAA-42B3-95BE-11C7E355E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54F92D-DCF7-426C-9AFB-58FCB93A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88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4E04C6-DC25-455E-A708-0CDD40FB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00513-809A-42D9-B388-637909516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90D7A-8FD8-43F7-A470-CCF8FCC4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FAE0C-8958-404A-9A91-F9D8B0838DC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6194C-3AE1-4B98-AE92-C9597DB34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089884-59BE-43A7-BFC5-24F73A2A4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7A46-E4A4-419B-BC65-A91B57104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6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2F180B-6E32-4CAE-9E7B-314DBC7B1F39}"/>
              </a:ext>
            </a:extLst>
          </p:cNvPr>
          <p:cNvSpPr/>
          <p:nvPr/>
        </p:nvSpPr>
        <p:spPr>
          <a:xfrm>
            <a:off x="3908723" y="2267795"/>
            <a:ext cx="4320877" cy="368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A357C-34F1-4B68-812D-33182ACA7B30}"/>
              </a:ext>
            </a:extLst>
          </p:cNvPr>
          <p:cNvSpPr txBox="1"/>
          <p:nvPr/>
        </p:nvSpPr>
        <p:spPr>
          <a:xfrm>
            <a:off x="3772284" y="2636251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바른 자세 방석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7739A-F19F-4356-8CBD-7E4057BD60E5}"/>
              </a:ext>
            </a:extLst>
          </p:cNvPr>
          <p:cNvSpPr txBox="1"/>
          <p:nvPr/>
        </p:nvSpPr>
        <p:spPr>
          <a:xfrm>
            <a:off x="5426807" y="3805276"/>
            <a:ext cx="1338385" cy="38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분반 </a:t>
            </a: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8B845-59A6-46D9-9FE3-EB579FE45784}"/>
              </a:ext>
            </a:extLst>
          </p:cNvPr>
          <p:cNvSpPr txBox="1"/>
          <p:nvPr/>
        </p:nvSpPr>
        <p:spPr>
          <a:xfrm>
            <a:off x="5222836" y="4336642"/>
            <a:ext cx="1746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20154303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김진우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20170255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이예지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20170271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최선영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20175147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이승진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1A28B-C5ED-4606-947D-788B16E526F9}"/>
              </a:ext>
            </a:extLst>
          </p:cNvPr>
          <p:cNvSpPr txBox="1"/>
          <p:nvPr/>
        </p:nvSpPr>
        <p:spPr>
          <a:xfrm>
            <a:off x="3908723" y="2266919"/>
            <a:ext cx="447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9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CAPSTONE DESIGN Ⅱ</a:t>
            </a:r>
            <a:endParaRPr lang="ko-KR" altLang="en-US" spc="920" dirty="0">
              <a:latin typeface="Tahoma" panose="020B0604030504040204" pitchFamily="34" charset="0"/>
              <a:ea typeface="나눔스퀘어" panose="020B060000010101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1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3"/>
    </mc:Choice>
    <mc:Fallback xmlns="">
      <p:transition spd="slow" advTm="71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4E9A30-2219-4E40-99E8-D5433B51814F}"/>
              </a:ext>
            </a:extLst>
          </p:cNvPr>
          <p:cNvSpPr/>
          <p:nvPr/>
        </p:nvSpPr>
        <p:spPr>
          <a:xfrm>
            <a:off x="207044" y="789616"/>
            <a:ext cx="11701672" cy="5804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BF3E17-6F0F-4458-8018-37726014E161}"/>
              </a:ext>
            </a:extLst>
          </p:cNvPr>
          <p:cNvSpPr txBox="1"/>
          <p:nvPr/>
        </p:nvSpPr>
        <p:spPr>
          <a:xfrm>
            <a:off x="4747468" y="881780"/>
            <a:ext cx="2697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 </a:t>
            </a:r>
            <a:r>
              <a:rPr lang="en-US" altLang="ko-KR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SW</a:t>
            </a:r>
            <a:endParaRPr lang="ko-KR" altLang="en-US" sz="30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86EFD3-CFFB-4727-9A8F-3D1A35FA138E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C6A61F-7CDE-4A89-9065-AEA49C41F5F2}"/>
              </a:ext>
            </a:extLst>
          </p:cNvPr>
          <p:cNvSpPr txBox="1"/>
          <p:nvPr/>
        </p:nvSpPr>
        <p:spPr>
          <a:xfrm>
            <a:off x="4358273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304DDB-8432-4C4B-9622-074D520C6F75}"/>
              </a:ext>
            </a:extLst>
          </p:cNvPr>
          <p:cNvSpPr txBox="1"/>
          <p:nvPr/>
        </p:nvSpPr>
        <p:spPr>
          <a:xfrm>
            <a:off x="7444529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66E215D-8DF4-467E-972A-E29FEF2857EC}"/>
              </a:ext>
            </a:extLst>
          </p:cNvPr>
          <p:cNvCxnSpPr>
            <a:cxnSpLocks/>
          </p:cNvCxnSpPr>
          <p:nvPr/>
        </p:nvCxnSpPr>
        <p:spPr>
          <a:xfrm>
            <a:off x="4832959" y="1426823"/>
            <a:ext cx="252608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768363-9C7D-43D9-9C71-138F42D5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68" y="2210279"/>
            <a:ext cx="3196064" cy="136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 descr="표지판이(가) 표시된 사진&#10;&#10;자동 생성된 설명">
            <a:extLst>
              <a:ext uri="{FF2B5EF4-FFF2-40B4-BE49-F238E27FC236}">
                <a16:creationId xmlns:a16="http://schemas.microsoft.com/office/drawing/2014/main" id="{473E0593-530E-4AB8-8823-40A26B8D33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204" y="2263951"/>
            <a:ext cx="1991581" cy="10629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48DB3F-C2A9-4809-A2C3-1DA4F496D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31" y="4114916"/>
            <a:ext cx="1861304" cy="1861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62D257-0CB8-4BF6-A771-FBF3DDAC5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15" y="1847797"/>
            <a:ext cx="2857500" cy="160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667FC6-4531-4B8D-965F-4E49147162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9"/>
          <a:stretch/>
        </p:blipFill>
        <p:spPr>
          <a:xfrm>
            <a:off x="3837168" y="3865597"/>
            <a:ext cx="2258832" cy="21693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8993D0-7DDB-495A-9D61-8AE0591F3FF0}"/>
              </a:ext>
            </a:extLst>
          </p:cNvPr>
          <p:cNvSpPr txBox="1"/>
          <p:nvPr/>
        </p:nvSpPr>
        <p:spPr>
          <a:xfrm>
            <a:off x="527125" y="2625121"/>
            <a:ext cx="180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05B37-15D5-4EC2-B561-F1C54E0AAFFB}"/>
              </a:ext>
            </a:extLst>
          </p:cNvPr>
          <p:cNvSpPr txBox="1"/>
          <p:nvPr/>
        </p:nvSpPr>
        <p:spPr>
          <a:xfrm>
            <a:off x="2116892" y="4848050"/>
            <a:ext cx="180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IDE-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7"/>
    </mc:Choice>
    <mc:Fallback xmlns="">
      <p:transition spd="slow" advTm="1614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5A06E29-8BC0-412C-8FB5-C61277F67826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D51C3-CA27-4C58-9206-EB5705D3CBF0}"/>
              </a:ext>
            </a:extLst>
          </p:cNvPr>
          <p:cNvSpPr txBox="1"/>
          <p:nvPr/>
        </p:nvSpPr>
        <p:spPr>
          <a:xfrm>
            <a:off x="4876529" y="881780"/>
            <a:ext cx="2438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</a:t>
            </a:r>
            <a:endParaRPr lang="ko-KR" altLang="en-US" sz="30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60DDED-F7F0-40D1-BCB3-03CFCA8378F9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CB2362-D273-4F92-8022-0B251632BCDE}"/>
              </a:ext>
            </a:extLst>
          </p:cNvPr>
          <p:cNvSpPr txBox="1"/>
          <p:nvPr/>
        </p:nvSpPr>
        <p:spPr>
          <a:xfrm>
            <a:off x="4500647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2559F8-A65D-432B-92E0-17E54DF9A585}"/>
              </a:ext>
            </a:extLst>
          </p:cNvPr>
          <p:cNvSpPr txBox="1"/>
          <p:nvPr/>
        </p:nvSpPr>
        <p:spPr>
          <a:xfrm>
            <a:off x="7270827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sp>
        <p:nvSpPr>
          <p:cNvPr id="12" name="모서리가 둥근 직사각형 15">
            <a:extLst>
              <a:ext uri="{FF2B5EF4-FFF2-40B4-BE49-F238E27FC236}">
                <a16:creationId xmlns:a16="http://schemas.microsoft.com/office/drawing/2014/main" id="{D22A9C27-5E43-4A75-B72C-D90D37348135}"/>
              </a:ext>
            </a:extLst>
          </p:cNvPr>
          <p:cNvSpPr/>
          <p:nvPr/>
        </p:nvSpPr>
        <p:spPr>
          <a:xfrm>
            <a:off x="5822512" y="2824395"/>
            <a:ext cx="3090955" cy="240887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5826E1-1361-4871-B1B6-393EA9C0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018" y="3104034"/>
            <a:ext cx="1282601" cy="14666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1848A1-07B4-4D8A-B873-F7B96AB87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51" y="1838843"/>
            <a:ext cx="1129530" cy="11295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983366-300E-4009-85ED-FB1D0A9DE1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77" y="2993794"/>
            <a:ext cx="498474" cy="5501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EF81F9-AAD4-47AE-A0AA-FCE47DF047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75" y="4856078"/>
            <a:ext cx="1185023" cy="7543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48955C-7F42-4C3A-94F6-D7FD53A6DE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58" y="4690396"/>
            <a:ext cx="1301799" cy="954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8FD5BE-F1B8-4D6C-80A9-FE102AE1D071}"/>
              </a:ext>
            </a:extLst>
          </p:cNvPr>
          <p:cNvSpPr txBox="1"/>
          <p:nvPr/>
        </p:nvSpPr>
        <p:spPr>
          <a:xfrm>
            <a:off x="6439678" y="4798390"/>
            <a:ext cx="87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B99638-6305-4022-8DB7-FB7CEB3C9D7B}"/>
              </a:ext>
            </a:extLst>
          </p:cNvPr>
          <p:cNvSpPr txBox="1"/>
          <p:nvPr/>
        </p:nvSpPr>
        <p:spPr>
          <a:xfrm>
            <a:off x="5451620" y="5433263"/>
            <a:ext cx="3630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Application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1F10F91-A96F-4D7F-A616-73FB4AF5A842}"/>
              </a:ext>
            </a:extLst>
          </p:cNvPr>
          <p:cNvCxnSpPr/>
          <p:nvPr/>
        </p:nvCxnSpPr>
        <p:spPr>
          <a:xfrm flipH="1" flipV="1">
            <a:off x="2441436" y="2500488"/>
            <a:ext cx="2834640" cy="750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A5D270-9E05-421B-BBAD-64F9CFF94480}"/>
              </a:ext>
            </a:extLst>
          </p:cNvPr>
          <p:cNvCxnSpPr/>
          <p:nvPr/>
        </p:nvCxnSpPr>
        <p:spPr>
          <a:xfrm flipV="1">
            <a:off x="2645378" y="4305923"/>
            <a:ext cx="2479857" cy="896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7436EC-0CB1-4EC5-962E-DA0A15CBDF7E}"/>
              </a:ext>
            </a:extLst>
          </p:cNvPr>
          <p:cNvCxnSpPr/>
          <p:nvPr/>
        </p:nvCxnSpPr>
        <p:spPr>
          <a:xfrm>
            <a:off x="1730580" y="3103676"/>
            <a:ext cx="0" cy="1660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7555EA-41B7-40E6-BF32-A3137D6FFA25}"/>
              </a:ext>
            </a:extLst>
          </p:cNvPr>
          <p:cNvSpPr txBox="1"/>
          <p:nvPr/>
        </p:nvSpPr>
        <p:spPr>
          <a:xfrm>
            <a:off x="3262866" y="5362958"/>
            <a:ext cx="134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Bluetooth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4D43AA-9D5F-434C-8DB7-7C099BA68BD8}"/>
              </a:ext>
            </a:extLst>
          </p:cNvPr>
          <p:cNvSpPr txBox="1"/>
          <p:nvPr/>
        </p:nvSpPr>
        <p:spPr>
          <a:xfrm>
            <a:off x="3127793" y="3565293"/>
            <a:ext cx="134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Push alarm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242349-7D86-4611-9EBF-0159560CEFC1}"/>
              </a:ext>
            </a:extLst>
          </p:cNvPr>
          <p:cNvSpPr txBox="1"/>
          <p:nvPr/>
        </p:nvSpPr>
        <p:spPr>
          <a:xfrm>
            <a:off x="1246641" y="5668084"/>
            <a:ext cx="134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Arduino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C87BB7-81AC-40D0-B51D-A9E5D0589C88}"/>
              </a:ext>
            </a:extLst>
          </p:cNvPr>
          <p:cNvSpPr txBox="1"/>
          <p:nvPr/>
        </p:nvSpPr>
        <p:spPr>
          <a:xfrm>
            <a:off x="1450058" y="1469511"/>
            <a:ext cx="1340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user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F5321AD-4E14-420A-9023-E6DB47E81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534" y="3555887"/>
            <a:ext cx="1014799" cy="1014799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AC05B67-2523-483B-93F9-0C3D8419B61F}"/>
              </a:ext>
            </a:extLst>
          </p:cNvPr>
          <p:cNvCxnSpPr/>
          <p:nvPr/>
        </p:nvCxnSpPr>
        <p:spPr>
          <a:xfrm>
            <a:off x="8913468" y="4072692"/>
            <a:ext cx="100504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190CAFF-41C9-4F5B-8BAA-C9E8F3207A4A}"/>
              </a:ext>
            </a:extLst>
          </p:cNvPr>
          <p:cNvSpPr txBox="1"/>
          <p:nvPr/>
        </p:nvSpPr>
        <p:spPr>
          <a:xfrm>
            <a:off x="10588323" y="4613724"/>
            <a:ext cx="7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467F67D-61EF-470D-BDC0-0F6FF821DF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12" y="3165821"/>
            <a:ext cx="1435326" cy="14353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BB3B61E-E8BD-458F-8C98-31AF6BF3692E}"/>
              </a:ext>
            </a:extLst>
          </p:cNvPr>
          <p:cNvSpPr txBox="1"/>
          <p:nvPr/>
        </p:nvSpPr>
        <p:spPr>
          <a:xfrm>
            <a:off x="7894479" y="4800136"/>
            <a:ext cx="87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0975A8-F903-45E8-83FA-638BAF799CC9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5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5"/>
    </mc:Choice>
    <mc:Fallback xmlns="">
      <p:transition spd="slow" advTm="1087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476EBC-53BC-4CE2-B903-7E0CF8697C1C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97C7A4-7801-45BB-9681-4C52205C1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2660B8-8696-4563-A1BD-F43C78DC43B1}"/>
              </a:ext>
            </a:extLst>
          </p:cNvPr>
          <p:cNvSpPr txBox="1"/>
          <p:nvPr/>
        </p:nvSpPr>
        <p:spPr>
          <a:xfrm>
            <a:off x="4876529" y="881780"/>
            <a:ext cx="2438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9286A-EE2A-4019-8765-51636D99A54C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EE0F2-6A7D-414A-8C47-3640D9B4A08A}"/>
              </a:ext>
            </a:extLst>
          </p:cNvPr>
          <p:cNvSpPr txBox="1"/>
          <p:nvPr/>
        </p:nvSpPr>
        <p:spPr>
          <a:xfrm>
            <a:off x="4500647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17E27F-2CA1-4CF1-A1A6-1F162E84C85A}"/>
              </a:ext>
            </a:extLst>
          </p:cNvPr>
          <p:cNvSpPr txBox="1"/>
          <p:nvPr/>
        </p:nvSpPr>
        <p:spPr>
          <a:xfrm>
            <a:off x="7270827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9807288-4FBA-42ED-B94E-BD03921EB640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880AB6B-28AC-48A1-B5F6-1D6A8A4FFB70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5174E4D-E865-4D08-9DBD-B468DC005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47" y="2441708"/>
            <a:ext cx="3223260" cy="32232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D39008-33DD-43A2-BEBD-FCB2463A3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87" y="2293131"/>
            <a:ext cx="1301799" cy="954652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1DE401-780E-4D55-9D77-576CB514F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879" y="1957137"/>
            <a:ext cx="3223260" cy="381802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DB3DB78-144E-42CC-BE17-81166FC81090}"/>
              </a:ext>
            </a:extLst>
          </p:cNvPr>
          <p:cNvSpPr/>
          <p:nvPr/>
        </p:nvSpPr>
        <p:spPr>
          <a:xfrm>
            <a:off x="4570479" y="3759733"/>
            <a:ext cx="279699" cy="34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6F367A9-1472-4EDD-BC5C-F9C5903EDB58}"/>
              </a:ext>
            </a:extLst>
          </p:cNvPr>
          <p:cNvSpPr/>
          <p:nvPr/>
        </p:nvSpPr>
        <p:spPr>
          <a:xfrm>
            <a:off x="7527145" y="3771652"/>
            <a:ext cx="228639" cy="34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실내, 앉아있는, 의자, 가방이(가) 표시된 사진&#10;&#10;자동 생성된 설명">
            <a:extLst>
              <a:ext uri="{FF2B5EF4-FFF2-40B4-BE49-F238E27FC236}">
                <a16:creationId xmlns:a16="http://schemas.microsoft.com/office/drawing/2014/main" id="{100EC2C4-3A9C-484E-A6DF-F64577040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6" y="2232346"/>
            <a:ext cx="3580129" cy="35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7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5"/>
    </mc:Choice>
    <mc:Fallback xmlns="">
      <p:transition spd="slow" advTm="2720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476EBC-53BC-4CE2-B903-7E0CF8697C1C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97C7A4-7801-45BB-9681-4C52205C1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2660B8-8696-4563-A1BD-F43C78DC43B1}"/>
              </a:ext>
            </a:extLst>
          </p:cNvPr>
          <p:cNvSpPr txBox="1"/>
          <p:nvPr/>
        </p:nvSpPr>
        <p:spPr>
          <a:xfrm>
            <a:off x="4876529" y="881780"/>
            <a:ext cx="2438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9286A-EE2A-4019-8765-51636D99A54C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EE0F2-6A7D-414A-8C47-3640D9B4A08A}"/>
              </a:ext>
            </a:extLst>
          </p:cNvPr>
          <p:cNvSpPr txBox="1"/>
          <p:nvPr/>
        </p:nvSpPr>
        <p:spPr>
          <a:xfrm>
            <a:off x="4500647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17E27F-2CA1-4CF1-A1A6-1F162E84C85A}"/>
              </a:ext>
            </a:extLst>
          </p:cNvPr>
          <p:cNvSpPr txBox="1"/>
          <p:nvPr/>
        </p:nvSpPr>
        <p:spPr>
          <a:xfrm>
            <a:off x="7270827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9807288-4FBA-42ED-B94E-BD03921EB640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880AB6B-28AC-48A1-B5F6-1D6A8A4FFB70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2098C2B-011E-4EE2-B99C-019292CEA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80"/>
          <a:stretch/>
        </p:blipFill>
        <p:spPr>
          <a:xfrm>
            <a:off x="981952" y="1697242"/>
            <a:ext cx="2139956" cy="124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4E259BA-ADB4-4806-BD44-CBB2F6D191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02"/>
          <a:stretch/>
        </p:blipFill>
        <p:spPr>
          <a:xfrm>
            <a:off x="5373349" y="1842802"/>
            <a:ext cx="2139350" cy="647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63F14CB-F044-480D-A853-7C21436CA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80"/>
          <a:stretch/>
        </p:blipFill>
        <p:spPr>
          <a:xfrm>
            <a:off x="5373349" y="1708843"/>
            <a:ext cx="2139956" cy="124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8AB47C6-2636-446C-9D97-B6E6F4B420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b="7945"/>
          <a:stretch/>
        </p:blipFill>
        <p:spPr>
          <a:xfrm>
            <a:off x="5373349" y="2477293"/>
            <a:ext cx="2139350" cy="3310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DE61619-176E-4409-82EF-2979192F5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6"/>
          <a:stretch/>
        </p:blipFill>
        <p:spPr>
          <a:xfrm>
            <a:off x="8661534" y="1828996"/>
            <a:ext cx="2139351" cy="3954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EA3801D-BEE4-486A-B850-ADAF39DF4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80"/>
          <a:stretch/>
        </p:blipFill>
        <p:spPr>
          <a:xfrm>
            <a:off x="8660929" y="1708843"/>
            <a:ext cx="2139956" cy="124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264C1F7-29EF-4CAD-ADA1-9116EF948BA3}"/>
              </a:ext>
            </a:extLst>
          </p:cNvPr>
          <p:cNvSpPr txBox="1"/>
          <p:nvPr/>
        </p:nvSpPr>
        <p:spPr>
          <a:xfrm>
            <a:off x="1148242" y="5918695"/>
            <a:ext cx="181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메뉴바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B5C1F2-B372-4C55-A9FA-9B6879CAE584}"/>
              </a:ext>
            </a:extLst>
          </p:cNvPr>
          <p:cNvSpPr txBox="1"/>
          <p:nvPr/>
        </p:nvSpPr>
        <p:spPr>
          <a:xfrm>
            <a:off x="5534002" y="5918695"/>
            <a:ext cx="181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실시간 자세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E867E5-58AB-405D-BA6A-2028C8EDA79C}"/>
              </a:ext>
            </a:extLst>
          </p:cNvPr>
          <p:cNvSpPr txBox="1"/>
          <p:nvPr/>
        </p:nvSpPr>
        <p:spPr>
          <a:xfrm>
            <a:off x="8821885" y="5918695"/>
            <a:ext cx="181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통계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3FB7E3A-BF73-4A8C-BB8D-E11C3D55AF85}"/>
              </a:ext>
            </a:extLst>
          </p:cNvPr>
          <p:cNvSpPr/>
          <p:nvPr/>
        </p:nvSpPr>
        <p:spPr>
          <a:xfrm>
            <a:off x="3706657" y="3181574"/>
            <a:ext cx="1035713" cy="494852"/>
          </a:xfrm>
          <a:prstGeom prst="rightArrow">
            <a:avLst>
              <a:gd name="adj1" fmla="val 41304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1CF80AA-5489-45B0-81BF-91F54B6150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8"/>
          <a:stretch/>
        </p:blipFill>
        <p:spPr>
          <a:xfrm>
            <a:off x="981952" y="1828997"/>
            <a:ext cx="2139956" cy="3954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37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5"/>
    </mc:Choice>
    <mc:Fallback xmlns="">
      <p:transition spd="slow" advTm="272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476EBC-53BC-4CE2-B903-7E0CF8697C1C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97C7A4-7801-45BB-9681-4C52205C1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2660B8-8696-4563-A1BD-F43C78DC43B1}"/>
              </a:ext>
            </a:extLst>
          </p:cNvPr>
          <p:cNvSpPr txBox="1"/>
          <p:nvPr/>
        </p:nvSpPr>
        <p:spPr>
          <a:xfrm>
            <a:off x="4876529" y="881780"/>
            <a:ext cx="2438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9286A-EE2A-4019-8765-51636D99A54C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EE0F2-6A7D-414A-8C47-3640D9B4A08A}"/>
              </a:ext>
            </a:extLst>
          </p:cNvPr>
          <p:cNvSpPr txBox="1"/>
          <p:nvPr/>
        </p:nvSpPr>
        <p:spPr>
          <a:xfrm>
            <a:off x="4500647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17E27F-2CA1-4CF1-A1A6-1F162E84C85A}"/>
              </a:ext>
            </a:extLst>
          </p:cNvPr>
          <p:cNvSpPr txBox="1"/>
          <p:nvPr/>
        </p:nvSpPr>
        <p:spPr>
          <a:xfrm>
            <a:off x="7270827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9807288-4FBA-42ED-B94E-BD03921EB640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880AB6B-28AC-48A1-B5F6-1D6A8A4FFB70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63F14CB-F044-480D-A853-7C21436CA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80"/>
          <a:stretch/>
        </p:blipFill>
        <p:spPr>
          <a:xfrm>
            <a:off x="1715749" y="1708843"/>
            <a:ext cx="2139956" cy="124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EA3801D-BEE4-486A-B850-ADAF39DF4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80"/>
          <a:stretch/>
        </p:blipFill>
        <p:spPr>
          <a:xfrm>
            <a:off x="5003329" y="1708843"/>
            <a:ext cx="2139956" cy="124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B5C1F2-B372-4C55-A9FA-9B6879CAE584}"/>
              </a:ext>
            </a:extLst>
          </p:cNvPr>
          <p:cNvSpPr txBox="1"/>
          <p:nvPr/>
        </p:nvSpPr>
        <p:spPr>
          <a:xfrm>
            <a:off x="1872897" y="6043723"/>
            <a:ext cx="181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설정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E867E5-58AB-405D-BA6A-2028C8EDA79C}"/>
              </a:ext>
            </a:extLst>
          </p:cNvPr>
          <p:cNvSpPr txBox="1"/>
          <p:nvPr/>
        </p:nvSpPr>
        <p:spPr>
          <a:xfrm>
            <a:off x="5172690" y="6040138"/>
            <a:ext cx="181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이용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1E67E5-90D1-4CAD-819A-915C117B5A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" b="2144"/>
          <a:stretch/>
        </p:blipFill>
        <p:spPr>
          <a:xfrm>
            <a:off x="8437084" y="1833572"/>
            <a:ext cx="2139956" cy="4085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B123A3-1C50-46EA-9D5B-605D52CB9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80"/>
          <a:stretch/>
        </p:blipFill>
        <p:spPr>
          <a:xfrm>
            <a:off x="8437083" y="1708842"/>
            <a:ext cx="2139956" cy="124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8FF5835-9F02-421F-98ED-A57A382FB6AC}"/>
              </a:ext>
            </a:extLst>
          </p:cNvPr>
          <p:cNvSpPr txBox="1"/>
          <p:nvPr/>
        </p:nvSpPr>
        <p:spPr>
          <a:xfrm>
            <a:off x="8598038" y="6040138"/>
            <a:ext cx="181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push </a:t>
            </a:r>
            <a:r>
              <a:rPr lang="ko-KR" altLang="en-US" sz="2000" dirty="0"/>
              <a:t>알림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7815A5-526F-43C4-8DB7-25ADF82A3696}"/>
              </a:ext>
            </a:extLst>
          </p:cNvPr>
          <p:cNvSpPr/>
          <p:nvPr/>
        </p:nvSpPr>
        <p:spPr>
          <a:xfrm>
            <a:off x="8286067" y="1749823"/>
            <a:ext cx="2441986" cy="78001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41C4FD-5F2F-44FA-AB75-A4C47251C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87" y="1839097"/>
            <a:ext cx="2144798" cy="4090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1D2C1E-9B12-4B33-9A4E-4646101C8A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7"/>
          <a:stretch/>
        </p:blipFill>
        <p:spPr>
          <a:xfrm>
            <a:off x="1711941" y="1844330"/>
            <a:ext cx="2139957" cy="4085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8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5"/>
    </mc:Choice>
    <mc:Fallback xmlns="">
      <p:transition spd="slow" advTm="2720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FD8327-4954-4A45-8203-16CBCBDEA1F0}"/>
              </a:ext>
            </a:extLst>
          </p:cNvPr>
          <p:cNvSpPr/>
          <p:nvPr/>
        </p:nvSpPr>
        <p:spPr>
          <a:xfrm>
            <a:off x="261935" y="760766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54988" y="2252211"/>
            <a:ext cx="96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ko-KR" altLang="en-US" sz="4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4988" y="3371844"/>
            <a:ext cx="96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</a:rPr>
              <a:t>02</a:t>
            </a:r>
            <a:endParaRPr lang="ko-KR" altLang="en-US" sz="4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54988" y="4519047"/>
            <a:ext cx="96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50000"/>
                  </a:schemeClr>
                </a:solidFill>
              </a:rPr>
              <a:t>03</a:t>
            </a:r>
            <a:endParaRPr lang="ko-KR" altLang="en-US" sz="4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5879B-B9AA-4102-AF57-F225C960CBFD}"/>
              </a:ext>
            </a:extLst>
          </p:cNvPr>
          <p:cNvSpPr txBox="1"/>
          <p:nvPr/>
        </p:nvSpPr>
        <p:spPr>
          <a:xfrm>
            <a:off x="3115108" y="2354833"/>
            <a:ext cx="7411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평소 자신의 앉은 자세를 파악할 수 있고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피드백을 통해 자세를 교정할 수 있다</a:t>
            </a:r>
            <a:r>
              <a:rPr lang="en-US" altLang="ko-KR" sz="20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50931-4851-45DA-AF5B-AA7B34F3D6E3}"/>
              </a:ext>
            </a:extLst>
          </p:cNvPr>
          <p:cNvSpPr txBox="1"/>
          <p:nvPr/>
        </p:nvSpPr>
        <p:spPr>
          <a:xfrm>
            <a:off x="3115108" y="3530075"/>
            <a:ext cx="6943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자세 데이터를 통해 현대인의 앉은 자세를 분석하는 기반이 될 수 있다</a:t>
            </a:r>
            <a:r>
              <a:rPr lang="en-US" altLang="ko-KR" sz="20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CC2FF-B05D-4E9C-951E-3B9B0E4BD7A2}"/>
              </a:ext>
            </a:extLst>
          </p:cNvPr>
          <p:cNvSpPr txBox="1"/>
          <p:nvPr/>
        </p:nvSpPr>
        <p:spPr>
          <a:xfrm>
            <a:off x="3115108" y="4769139"/>
            <a:ext cx="7800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의료 목적으로 데이터 수집 및 이용 가능하다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40100-F088-4B3E-8088-DD7057AD0B55}"/>
              </a:ext>
            </a:extLst>
          </p:cNvPr>
          <p:cNvSpPr txBox="1"/>
          <p:nvPr/>
        </p:nvSpPr>
        <p:spPr>
          <a:xfrm>
            <a:off x="4747468" y="896036"/>
            <a:ext cx="2697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40F0B-3B7D-478B-A68C-F204154BB30D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BD0EE9A-B860-4684-A7F7-4E9DE0B946D4}"/>
              </a:ext>
            </a:extLst>
          </p:cNvPr>
          <p:cNvCxnSpPr>
            <a:cxnSpLocks/>
          </p:cNvCxnSpPr>
          <p:nvPr/>
        </p:nvCxnSpPr>
        <p:spPr>
          <a:xfrm>
            <a:off x="5121334" y="1426823"/>
            <a:ext cx="1949332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2D4B11-B850-42C5-A4E5-A5174A9F81DC}"/>
              </a:ext>
            </a:extLst>
          </p:cNvPr>
          <p:cNvSpPr txBox="1"/>
          <p:nvPr/>
        </p:nvSpPr>
        <p:spPr>
          <a:xfrm>
            <a:off x="4827066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158ABC-906A-4F42-B7DC-C14169FB8B4F}"/>
              </a:ext>
            </a:extLst>
          </p:cNvPr>
          <p:cNvSpPr txBox="1"/>
          <p:nvPr/>
        </p:nvSpPr>
        <p:spPr>
          <a:xfrm>
            <a:off x="6864735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5625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72"/>
    </mc:Choice>
    <mc:Fallback xmlns="">
      <p:transition spd="slow" advTm="194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476EBC-53BC-4CE2-B903-7E0CF8697C1C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97C7A4-7801-45BB-9681-4C52205C1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9286A-EE2A-4019-8765-51636D99A54C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9807288-4FBA-42ED-B94E-BD03921EB640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A763C0-40B5-40C0-9816-CA3E1605FCD3}"/>
              </a:ext>
            </a:extLst>
          </p:cNvPr>
          <p:cNvSpPr txBox="1"/>
          <p:nvPr/>
        </p:nvSpPr>
        <p:spPr>
          <a:xfrm>
            <a:off x="4876529" y="881780"/>
            <a:ext cx="2438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6FB6C-5029-4758-BD48-53F2C095A466}"/>
              </a:ext>
            </a:extLst>
          </p:cNvPr>
          <p:cNvSpPr txBox="1"/>
          <p:nvPr/>
        </p:nvSpPr>
        <p:spPr>
          <a:xfrm>
            <a:off x="4500647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54FB7-2DC2-4CBC-BEB9-B8230D08670D}"/>
              </a:ext>
            </a:extLst>
          </p:cNvPr>
          <p:cNvSpPr txBox="1"/>
          <p:nvPr/>
        </p:nvSpPr>
        <p:spPr>
          <a:xfrm>
            <a:off x="7270827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2818E62-00FD-49AF-82D2-3F971184D138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A725AA-560B-4145-901F-B1540BA62E38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KakaoTalk_20201208_135524816">
            <a:hlinkClick r:id="" action="ppaction://media"/>
            <a:extLst>
              <a:ext uri="{FF2B5EF4-FFF2-40B4-BE49-F238E27FC236}">
                <a16:creationId xmlns:a16="http://schemas.microsoft.com/office/drawing/2014/main" id="{37CD9786-853C-4094-95C3-85FEFFDA3A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9692" y="1492342"/>
            <a:ext cx="2783550" cy="49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5"/>
    </mc:Choice>
    <mc:Fallback xmlns="">
      <p:transition spd="slow" advTm="27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A1D6E-0F23-43B6-BCD5-3DA49CADD9F6}"/>
              </a:ext>
            </a:extLst>
          </p:cNvPr>
          <p:cNvSpPr txBox="1"/>
          <p:nvPr/>
        </p:nvSpPr>
        <p:spPr>
          <a:xfrm>
            <a:off x="3636576" y="2875002"/>
            <a:ext cx="49188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6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50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0"/>
    </mc:Choice>
    <mc:Fallback xmlns="">
      <p:transition spd="slow" advTm="34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3107C9-F996-48D0-8DCE-76D0490116F9}"/>
              </a:ext>
            </a:extLst>
          </p:cNvPr>
          <p:cNvSpPr/>
          <p:nvPr/>
        </p:nvSpPr>
        <p:spPr>
          <a:xfrm>
            <a:off x="0" y="0"/>
            <a:ext cx="12192000" cy="16192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74DD0-3F60-40F6-941E-8F4CF33087F8}"/>
              </a:ext>
            </a:extLst>
          </p:cNvPr>
          <p:cNvSpPr txBox="1"/>
          <p:nvPr/>
        </p:nvSpPr>
        <p:spPr>
          <a:xfrm>
            <a:off x="5322854" y="496772"/>
            <a:ext cx="1546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BF2D5-9E63-4EC2-BE29-FEBEC418FF76}"/>
              </a:ext>
            </a:extLst>
          </p:cNvPr>
          <p:cNvSpPr txBox="1"/>
          <p:nvPr/>
        </p:nvSpPr>
        <p:spPr>
          <a:xfrm>
            <a:off x="4678982" y="2286146"/>
            <a:ext cx="65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3623C9-C5F0-4FB2-B34B-49CA19ECCBE2}"/>
              </a:ext>
            </a:extLst>
          </p:cNvPr>
          <p:cNvSpPr txBox="1"/>
          <p:nvPr/>
        </p:nvSpPr>
        <p:spPr>
          <a:xfrm>
            <a:off x="4685302" y="3307240"/>
            <a:ext cx="65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758CE-B011-49D2-9089-213F6AFE353E}"/>
              </a:ext>
            </a:extLst>
          </p:cNvPr>
          <p:cNvSpPr txBox="1"/>
          <p:nvPr/>
        </p:nvSpPr>
        <p:spPr>
          <a:xfrm>
            <a:off x="5439908" y="2301367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C29F8-0C46-4FFF-81B7-3ACB4308FD69}"/>
              </a:ext>
            </a:extLst>
          </p:cNvPr>
          <p:cNvSpPr txBox="1"/>
          <p:nvPr/>
        </p:nvSpPr>
        <p:spPr>
          <a:xfrm>
            <a:off x="5439908" y="332343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C8E8FE-413F-4117-A704-38706C0D6814}"/>
              </a:ext>
            </a:extLst>
          </p:cNvPr>
          <p:cNvSpPr txBox="1"/>
          <p:nvPr/>
        </p:nvSpPr>
        <p:spPr>
          <a:xfrm>
            <a:off x="4685301" y="5349428"/>
            <a:ext cx="65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FDE80-A586-4C7E-9FC1-AC89D9C41C57}"/>
              </a:ext>
            </a:extLst>
          </p:cNvPr>
          <p:cNvSpPr txBox="1"/>
          <p:nvPr/>
        </p:nvSpPr>
        <p:spPr>
          <a:xfrm>
            <a:off x="5439908" y="5363043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BCAF4-71B0-4CA5-B1A8-1A151633646F}"/>
              </a:ext>
            </a:extLst>
          </p:cNvPr>
          <p:cNvSpPr txBox="1"/>
          <p:nvPr/>
        </p:nvSpPr>
        <p:spPr>
          <a:xfrm>
            <a:off x="4685302" y="4328334"/>
            <a:ext cx="657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A3741-9DC4-41E0-BFB6-AEE4E4B3A0BA}"/>
              </a:ext>
            </a:extLst>
          </p:cNvPr>
          <p:cNvSpPr txBox="1"/>
          <p:nvPr/>
        </p:nvSpPr>
        <p:spPr>
          <a:xfrm>
            <a:off x="5439908" y="4359111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 </a:t>
            </a:r>
          </a:p>
        </p:txBody>
      </p:sp>
    </p:spTree>
    <p:extLst>
      <p:ext uri="{BB962C8B-B14F-4D97-AF65-F5344CB8AC3E}">
        <p14:creationId xmlns:p14="http://schemas.microsoft.com/office/powerpoint/2010/main" val="40181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9"/>
    </mc:Choice>
    <mc:Fallback xmlns="">
      <p:transition spd="slow" advTm="920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12C9-B9CA-4E7D-BF2B-A89729B80165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4DBD1-76EA-4FA5-BCE1-A1C00A35298F}"/>
              </a:ext>
            </a:extLst>
          </p:cNvPr>
          <p:cNvSpPr txBox="1"/>
          <p:nvPr/>
        </p:nvSpPr>
        <p:spPr>
          <a:xfrm>
            <a:off x="3013391" y="5272964"/>
            <a:ext cx="613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현대인들의 </a:t>
            </a:r>
            <a:r>
              <a:rPr lang="ko-KR" altLang="en-US" sz="2400" b="1" dirty="0"/>
              <a:t>잘못된 자세</a:t>
            </a:r>
            <a:r>
              <a:rPr lang="en-US" altLang="ko-KR" sz="2400" dirty="0"/>
              <a:t>, </a:t>
            </a:r>
          </a:p>
          <a:p>
            <a:pPr algn="ctr"/>
            <a:r>
              <a:rPr lang="ko-KR" altLang="en-US" sz="2400" dirty="0"/>
              <a:t>중증 질병의 근원</a:t>
            </a:r>
            <a:r>
              <a:rPr lang="en-US" altLang="ko-KR" sz="2400" dirty="0"/>
              <a:t>! 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856CCF-1B59-4539-89AF-4B6895010E3C}"/>
              </a:ext>
            </a:extLst>
          </p:cNvPr>
          <p:cNvSpPr txBox="1"/>
          <p:nvPr/>
        </p:nvSpPr>
        <p:spPr>
          <a:xfrm>
            <a:off x="5253736" y="881780"/>
            <a:ext cx="16559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8D7651-2173-42F3-8194-FD6510A6582B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114F63-311B-4481-A814-5CD5644B1E9F}"/>
              </a:ext>
            </a:extLst>
          </p:cNvPr>
          <p:cNvSpPr txBox="1"/>
          <p:nvPr/>
        </p:nvSpPr>
        <p:spPr>
          <a:xfrm>
            <a:off x="4827066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29906-E009-48D0-AC64-C8AD82F0664D}"/>
              </a:ext>
            </a:extLst>
          </p:cNvPr>
          <p:cNvSpPr txBox="1"/>
          <p:nvPr/>
        </p:nvSpPr>
        <p:spPr>
          <a:xfrm>
            <a:off x="6864735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038DA2-4BE9-4285-9F2B-C074CFEDBFF2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3" y="1599921"/>
            <a:ext cx="6136640" cy="347953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6FFD7C0-4356-4434-853A-727C33A1E73A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966" y="2822601"/>
            <a:ext cx="4505557" cy="1870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FC1AB9-C4EC-41EA-9E51-2BFB804B1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679" y="1857481"/>
            <a:ext cx="4505558" cy="7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40"/>
    </mc:Choice>
    <mc:Fallback xmlns="">
      <p:transition spd="slow" advTm="2344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612C9-B9CA-4E7D-BF2B-A89729B80165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4DBD1-76EA-4FA5-BCE1-A1C00A35298F}"/>
              </a:ext>
            </a:extLst>
          </p:cNvPr>
          <p:cNvSpPr txBox="1"/>
          <p:nvPr/>
        </p:nvSpPr>
        <p:spPr>
          <a:xfrm>
            <a:off x="2768462" y="4793117"/>
            <a:ext cx="3667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현대인들의 </a:t>
            </a:r>
            <a:r>
              <a:rPr lang="ko-KR" altLang="en-US" sz="2400" b="1" dirty="0"/>
              <a:t>잘못된 자세</a:t>
            </a:r>
            <a:r>
              <a:rPr lang="en-US" altLang="ko-KR" sz="2400" dirty="0"/>
              <a:t>, </a:t>
            </a:r>
          </a:p>
          <a:p>
            <a:pPr algn="ctr"/>
            <a:r>
              <a:rPr lang="ko-KR" altLang="en-US" sz="2400" dirty="0"/>
              <a:t>피드백이 필요</a:t>
            </a:r>
            <a:r>
              <a:rPr lang="en-US" altLang="ko-KR" sz="2400" dirty="0"/>
              <a:t>!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9226D7-ABE9-4DD5-8740-D49963708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9"/>
          <a:stretch/>
        </p:blipFill>
        <p:spPr>
          <a:xfrm>
            <a:off x="7624740" y="4171143"/>
            <a:ext cx="3268105" cy="2074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F8211E-24F6-45A6-B2AE-913D5E85FBFF}"/>
              </a:ext>
            </a:extLst>
          </p:cNvPr>
          <p:cNvSpPr txBox="1"/>
          <p:nvPr/>
        </p:nvSpPr>
        <p:spPr>
          <a:xfrm>
            <a:off x="5253736" y="881780"/>
            <a:ext cx="16559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758A5-3B58-4AF7-911E-FAEC72BA0244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C62CE0-1D1B-4FC9-A146-7AB9A4C05D84}"/>
              </a:ext>
            </a:extLst>
          </p:cNvPr>
          <p:cNvSpPr txBox="1"/>
          <p:nvPr/>
        </p:nvSpPr>
        <p:spPr>
          <a:xfrm>
            <a:off x="4827066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01A66D-EB0F-4196-A06A-201DB039E5ED}"/>
              </a:ext>
            </a:extLst>
          </p:cNvPr>
          <p:cNvSpPr txBox="1"/>
          <p:nvPr/>
        </p:nvSpPr>
        <p:spPr>
          <a:xfrm>
            <a:off x="6864735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743E0E7-FA41-468C-BB68-D1735E4B3B05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3CDA9D3-0148-465B-866F-CD5B830CC969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DB8BD2-AEB6-408C-9BED-FFC510D6C66B}"/>
              </a:ext>
            </a:extLst>
          </p:cNvPr>
          <p:cNvSpPr txBox="1"/>
          <p:nvPr/>
        </p:nvSpPr>
        <p:spPr>
          <a:xfrm>
            <a:off x="6096000" y="2527432"/>
            <a:ext cx="3057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n-ea"/>
              </a:rPr>
              <a:t>미처 챙기지 못하는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ko-KR" altLang="en-US" sz="2800" b="1" dirty="0">
                <a:latin typeface="+mn-ea"/>
              </a:rPr>
              <a:t>일상 속 바른 자세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C02BED-F988-4222-BC0E-5171A88E6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86" y="1774896"/>
            <a:ext cx="795342" cy="817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4E733E-E4F8-49E3-822C-F0EA56560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04" y="1754182"/>
            <a:ext cx="729064" cy="773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4967D3-03CA-458C-BEB0-C5F672280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30" y="1776941"/>
            <a:ext cx="692243" cy="7806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D3DB41-D2D8-4860-A5B6-202BCA821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17" y="2966255"/>
            <a:ext cx="611236" cy="765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8DF687-5420-4665-8612-4DC2FFFB6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45" y="3042131"/>
            <a:ext cx="766757" cy="7109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A2113B-6CF9-4CF2-A39F-0F1FF8AFBB6F}"/>
              </a:ext>
            </a:extLst>
          </p:cNvPr>
          <p:cNvSpPr txBox="1"/>
          <p:nvPr/>
        </p:nvSpPr>
        <p:spPr>
          <a:xfrm>
            <a:off x="1029468" y="2555655"/>
            <a:ext cx="10544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밥 먹을 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CB0505-27D8-4498-B02E-3F260BB78C9F}"/>
              </a:ext>
            </a:extLst>
          </p:cNvPr>
          <p:cNvSpPr txBox="1"/>
          <p:nvPr/>
        </p:nvSpPr>
        <p:spPr>
          <a:xfrm>
            <a:off x="2505508" y="2555655"/>
            <a:ext cx="992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공부할 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4909F0-41D9-43B6-80CC-EA5500172B90}"/>
              </a:ext>
            </a:extLst>
          </p:cNvPr>
          <p:cNvSpPr txBox="1"/>
          <p:nvPr/>
        </p:nvSpPr>
        <p:spPr>
          <a:xfrm>
            <a:off x="3920125" y="2567426"/>
            <a:ext cx="992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일할 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F1A297-7431-48C6-AF97-1ABB7718EB4D}"/>
              </a:ext>
            </a:extLst>
          </p:cNvPr>
          <p:cNvSpPr txBox="1"/>
          <p:nvPr/>
        </p:nvSpPr>
        <p:spPr>
          <a:xfrm>
            <a:off x="1828500" y="3757988"/>
            <a:ext cx="992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운전할 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9A54E-942A-4931-80BD-01A8604697F9}"/>
              </a:ext>
            </a:extLst>
          </p:cNvPr>
          <p:cNvSpPr txBox="1"/>
          <p:nvPr/>
        </p:nvSpPr>
        <p:spPr>
          <a:xfrm>
            <a:off x="3320821" y="3754372"/>
            <a:ext cx="992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쉴 때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255D7F1-FE62-4058-B902-E24D65E1703F}"/>
              </a:ext>
            </a:extLst>
          </p:cNvPr>
          <p:cNvCxnSpPr>
            <a:cxnSpLocks/>
          </p:cNvCxnSpPr>
          <p:nvPr/>
        </p:nvCxnSpPr>
        <p:spPr>
          <a:xfrm>
            <a:off x="4842309" y="2890591"/>
            <a:ext cx="1199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FD671C3-F4E2-4A28-8AB6-EB766CEFE075}"/>
              </a:ext>
            </a:extLst>
          </p:cNvPr>
          <p:cNvCxnSpPr>
            <a:cxnSpLocks/>
          </p:cNvCxnSpPr>
          <p:nvPr/>
        </p:nvCxnSpPr>
        <p:spPr>
          <a:xfrm flipH="1">
            <a:off x="6293099" y="5198423"/>
            <a:ext cx="13316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90308FF-1802-44E8-B54A-2F3DFC167A63}"/>
              </a:ext>
            </a:extLst>
          </p:cNvPr>
          <p:cNvSpPr/>
          <p:nvPr/>
        </p:nvSpPr>
        <p:spPr>
          <a:xfrm>
            <a:off x="1029468" y="1678193"/>
            <a:ext cx="3812841" cy="2399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37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2"/>
    </mc:Choice>
    <mc:Fallback xmlns="">
      <p:transition spd="slow" advTm="202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5A06E29-8BC0-412C-8FB5-C61277F67826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EFDE0-2CE7-4281-AB7C-844261E97DAA}"/>
              </a:ext>
            </a:extLst>
          </p:cNvPr>
          <p:cNvSpPr txBox="1"/>
          <p:nvPr/>
        </p:nvSpPr>
        <p:spPr>
          <a:xfrm>
            <a:off x="1630975" y="2868770"/>
            <a:ext cx="89300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압력 센서를 기반으로 압력 분포에 따라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바르지 못한 자세를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인지하여 알려줌으로써 바른 자세를 의식하도록 하는 서비스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“압력센서를 이용한 실시간 앉은 자세 모니터링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바른 자세 유도 시스템”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2C582-787C-4A51-84D3-3003B4D1065C}"/>
              </a:ext>
            </a:extLst>
          </p:cNvPr>
          <p:cNvSpPr txBox="1"/>
          <p:nvPr/>
        </p:nvSpPr>
        <p:spPr>
          <a:xfrm>
            <a:off x="765111" y="2868770"/>
            <a:ext cx="8658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endParaRPr lang="ko-KR" altLang="en-US" sz="115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D13273-A279-48D2-9550-F0107F78157B}"/>
              </a:ext>
            </a:extLst>
          </p:cNvPr>
          <p:cNvSpPr txBox="1"/>
          <p:nvPr/>
        </p:nvSpPr>
        <p:spPr>
          <a:xfrm>
            <a:off x="10561021" y="2868770"/>
            <a:ext cx="4147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115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1A79CD-D2B7-4604-8EF3-BD1DEDD368DE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37EEC4-8481-47DC-A5AA-9D58EB07645F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3E6E08-AA5D-445F-860F-237C8E6B3D63}"/>
              </a:ext>
            </a:extLst>
          </p:cNvPr>
          <p:cNvSpPr txBox="1"/>
          <p:nvPr/>
        </p:nvSpPr>
        <p:spPr>
          <a:xfrm>
            <a:off x="4827066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BFB820-F3E8-42DB-8612-72C52DF15685}"/>
              </a:ext>
            </a:extLst>
          </p:cNvPr>
          <p:cNvSpPr txBox="1"/>
          <p:nvPr/>
        </p:nvSpPr>
        <p:spPr>
          <a:xfrm>
            <a:off x="6864735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C053811-C019-408C-B6AE-DF41843214B8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0F6748-766E-4D1A-BB34-F123D2F5ED00}"/>
              </a:ext>
            </a:extLst>
          </p:cNvPr>
          <p:cNvSpPr txBox="1"/>
          <p:nvPr/>
        </p:nvSpPr>
        <p:spPr>
          <a:xfrm>
            <a:off x="5253736" y="881780"/>
            <a:ext cx="16559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목표</a:t>
            </a:r>
          </a:p>
        </p:txBody>
      </p:sp>
    </p:spTree>
    <p:extLst>
      <p:ext uri="{BB962C8B-B14F-4D97-AF65-F5344CB8AC3E}">
        <p14:creationId xmlns:p14="http://schemas.microsoft.com/office/powerpoint/2010/main" val="263205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5"/>
    </mc:Choice>
    <mc:Fallback xmlns="">
      <p:transition spd="slow" advTm="1087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5A06E29-8BC0-412C-8FB5-C61277F67826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D51C3-CA27-4C58-9206-EB5705D3CBF0}"/>
              </a:ext>
            </a:extLst>
          </p:cNvPr>
          <p:cNvSpPr txBox="1"/>
          <p:nvPr/>
        </p:nvSpPr>
        <p:spPr>
          <a:xfrm>
            <a:off x="4876529" y="881780"/>
            <a:ext cx="2438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논문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60DDED-F7F0-40D1-BCB3-03CFCA8378F9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289300B-6E69-4597-8A6E-24FCD6CC3C07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B65A774-A2B8-40E4-B909-D3CB1633C994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82E4E8F-C929-45ED-B726-08CB66F2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40" y="2562183"/>
            <a:ext cx="3997608" cy="33140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BD75C3-6C80-49E8-AD50-F958335CC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8" y="2385501"/>
            <a:ext cx="2703982" cy="4150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50A70D-8F74-4862-805F-AFBB56A44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93" y="2755040"/>
            <a:ext cx="2798725" cy="1464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EE3B64-B113-4840-AE54-FAA10BB95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47" y="4496513"/>
            <a:ext cx="2798725" cy="146087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0310AA4-307E-42D4-A72E-63787E021B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33"/>
          <a:stretch/>
        </p:blipFill>
        <p:spPr>
          <a:xfrm>
            <a:off x="2743695" y="1554041"/>
            <a:ext cx="7185314" cy="707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2A3C88-5D40-496D-8BB6-39A6A5EC2094}"/>
              </a:ext>
            </a:extLst>
          </p:cNvPr>
          <p:cNvSpPr txBox="1"/>
          <p:nvPr/>
        </p:nvSpPr>
        <p:spPr>
          <a:xfrm>
            <a:off x="4827066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C4FA5-CAF1-4345-8B8E-0DA53B6E0A9D}"/>
              </a:ext>
            </a:extLst>
          </p:cNvPr>
          <p:cNvSpPr txBox="1"/>
          <p:nvPr/>
        </p:nvSpPr>
        <p:spPr>
          <a:xfrm>
            <a:off x="6864735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3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5"/>
    </mc:Choice>
    <mc:Fallback xmlns="">
      <p:transition spd="slow" advTm="108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5A06E29-8BC0-412C-8FB5-C61277F67826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D51C3-CA27-4C58-9206-EB5705D3CBF0}"/>
              </a:ext>
            </a:extLst>
          </p:cNvPr>
          <p:cNvSpPr txBox="1"/>
          <p:nvPr/>
        </p:nvSpPr>
        <p:spPr>
          <a:xfrm>
            <a:off x="4876529" y="881780"/>
            <a:ext cx="2438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논문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60DDED-F7F0-40D1-BCB3-03CFCA8378F9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289300B-6E69-4597-8A6E-24FCD6CC3C07}"/>
              </a:ext>
            </a:extLst>
          </p:cNvPr>
          <p:cNvCxnSpPr>
            <a:cxnSpLocks/>
          </p:cNvCxnSpPr>
          <p:nvPr/>
        </p:nvCxnSpPr>
        <p:spPr>
          <a:xfrm>
            <a:off x="5021730" y="1431768"/>
            <a:ext cx="2039475" cy="93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B65A774-A2B8-40E4-B909-D3CB1633C994}"/>
              </a:ext>
            </a:extLst>
          </p:cNvPr>
          <p:cNvCxnSpPr/>
          <p:nvPr/>
        </p:nvCxnSpPr>
        <p:spPr>
          <a:xfrm>
            <a:off x="4918448" y="1426823"/>
            <a:ext cx="23083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EE770E7-16F0-4A33-A64A-06D0B1FC1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17" y="1501112"/>
            <a:ext cx="5884433" cy="49736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3183B-DC88-4038-9421-B9E2D6F7952D}"/>
              </a:ext>
            </a:extLst>
          </p:cNvPr>
          <p:cNvSpPr txBox="1"/>
          <p:nvPr/>
        </p:nvSpPr>
        <p:spPr>
          <a:xfrm>
            <a:off x="640421" y="1495365"/>
            <a:ext cx="310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&lt; </a:t>
            </a:r>
            <a:r>
              <a:rPr lang="ko-KR" altLang="en-US" sz="2400" dirty="0"/>
              <a:t>자세 판단 알고리즘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884FFA-CFC7-462C-9485-094A2D34B1D2}"/>
              </a:ext>
            </a:extLst>
          </p:cNvPr>
          <p:cNvSpPr txBox="1"/>
          <p:nvPr/>
        </p:nvSpPr>
        <p:spPr>
          <a:xfrm>
            <a:off x="4827066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484F2-ED08-4D33-9F91-D20BDCCA81CC}"/>
              </a:ext>
            </a:extLst>
          </p:cNvPr>
          <p:cNvSpPr txBox="1"/>
          <p:nvPr/>
        </p:nvSpPr>
        <p:spPr>
          <a:xfrm>
            <a:off x="6864735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85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5"/>
    </mc:Choice>
    <mc:Fallback xmlns="">
      <p:transition spd="slow" advTm="108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4E9A30-2219-4E40-99E8-D5433B51814F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9D78C-B170-4E8D-A5DE-A78D73DD7397}"/>
              </a:ext>
            </a:extLst>
          </p:cNvPr>
          <p:cNvSpPr txBox="1"/>
          <p:nvPr/>
        </p:nvSpPr>
        <p:spPr>
          <a:xfrm>
            <a:off x="6782840" y="2020254"/>
            <a:ext cx="1996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UNO</a:t>
            </a:r>
            <a:endParaRPr lang="ko-KR" altLang="en-US" sz="2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296BF62-81CD-4577-90B2-6C539AAEE7CD}"/>
              </a:ext>
            </a:extLst>
          </p:cNvPr>
          <p:cNvSpPr txBox="1"/>
          <p:nvPr/>
        </p:nvSpPr>
        <p:spPr>
          <a:xfrm>
            <a:off x="2476226" y="5693830"/>
            <a:ext cx="1314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+mn-ea"/>
              </a:rPr>
              <a:t>FSR </a:t>
            </a:r>
            <a:r>
              <a:rPr lang="ko-KR" altLang="en-US" sz="2200" dirty="0">
                <a:latin typeface="+mn-ea"/>
              </a:rPr>
              <a:t>센서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-1" r="-598" b="2140"/>
          <a:stretch/>
        </p:blipFill>
        <p:spPr>
          <a:xfrm rot="7174266">
            <a:off x="8578550" y="2847962"/>
            <a:ext cx="1253205" cy="10011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A9D78C-B170-4E8D-A5DE-A78D73DD7397}"/>
              </a:ext>
            </a:extLst>
          </p:cNvPr>
          <p:cNvSpPr txBox="1"/>
          <p:nvPr/>
        </p:nvSpPr>
        <p:spPr>
          <a:xfrm>
            <a:off x="9493251" y="3133212"/>
            <a:ext cx="1597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bluetooth</a:t>
            </a:r>
            <a:endParaRPr lang="ko-KR" altLang="en-US" sz="2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99034" y="5377216"/>
            <a:ext cx="884879" cy="9973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A9D78C-B170-4E8D-A5DE-A78D73DD7397}"/>
              </a:ext>
            </a:extLst>
          </p:cNvPr>
          <p:cNvSpPr txBox="1"/>
          <p:nvPr/>
        </p:nvSpPr>
        <p:spPr>
          <a:xfrm>
            <a:off x="9256861" y="5660432"/>
            <a:ext cx="997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배터리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80486D5-496C-404F-ABD7-813B20CCA4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t="9401" r="7539" b="6468"/>
          <a:stretch/>
        </p:blipFill>
        <p:spPr>
          <a:xfrm rot="16200000">
            <a:off x="6455404" y="2756856"/>
            <a:ext cx="2489756" cy="18456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103BA8-ED5D-4964-BC0A-69AF11AC8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91418" y="1651921"/>
            <a:ext cx="4327975" cy="3891689"/>
          </a:xfrm>
          <a:prstGeom prst="rect">
            <a:avLst/>
          </a:prstGeom>
        </p:spPr>
      </p:pic>
      <p:pic>
        <p:nvPicPr>
          <p:cNvPr id="15" name="그림 1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8A6176E-22B4-4572-98DE-4954160E2B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r="21641"/>
          <a:stretch/>
        </p:blipFill>
        <p:spPr>
          <a:xfrm rot="10800000">
            <a:off x="5148446" y="2110829"/>
            <a:ext cx="797435" cy="35177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1D84CD-30BD-43DF-A394-FB5319A6FEEA}"/>
              </a:ext>
            </a:extLst>
          </p:cNvPr>
          <p:cNvSpPr txBox="1"/>
          <p:nvPr/>
        </p:nvSpPr>
        <p:spPr>
          <a:xfrm>
            <a:off x="4699040" y="1742498"/>
            <a:ext cx="1696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채널 </a:t>
            </a:r>
            <a:r>
              <a:rPr lang="ko-KR" altLang="en-US" sz="2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쉴드</a:t>
            </a:r>
            <a:endParaRPr lang="ko-KR" altLang="en-US" sz="2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5672DD4-1D8D-49C7-B0C5-23BD2EDD62F9}"/>
              </a:ext>
            </a:extLst>
          </p:cNvPr>
          <p:cNvCxnSpPr/>
          <p:nvPr/>
        </p:nvCxnSpPr>
        <p:spPr>
          <a:xfrm>
            <a:off x="5271040" y="2434784"/>
            <a:ext cx="1632189" cy="303378"/>
          </a:xfrm>
          <a:prstGeom prst="bentConnector3">
            <a:avLst>
              <a:gd name="adj1" fmla="val 6273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19D700C-F969-44B6-AF71-3F7F50B19890}"/>
              </a:ext>
            </a:extLst>
          </p:cNvPr>
          <p:cNvCxnSpPr/>
          <p:nvPr/>
        </p:nvCxnSpPr>
        <p:spPr>
          <a:xfrm>
            <a:off x="5267037" y="2594339"/>
            <a:ext cx="1632189" cy="303378"/>
          </a:xfrm>
          <a:prstGeom prst="bentConnector3">
            <a:avLst>
              <a:gd name="adj1" fmla="val 6273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1B0E18A-75B7-42B3-8906-744FEB048BDA}"/>
              </a:ext>
            </a:extLst>
          </p:cNvPr>
          <p:cNvCxnSpPr/>
          <p:nvPr/>
        </p:nvCxnSpPr>
        <p:spPr>
          <a:xfrm>
            <a:off x="5248245" y="2729748"/>
            <a:ext cx="1632189" cy="303378"/>
          </a:xfrm>
          <a:prstGeom prst="bentConnector3">
            <a:avLst>
              <a:gd name="adj1" fmla="val 6273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60004D4-7D68-454B-B004-E10081726344}"/>
              </a:ext>
            </a:extLst>
          </p:cNvPr>
          <p:cNvCxnSpPr/>
          <p:nvPr/>
        </p:nvCxnSpPr>
        <p:spPr>
          <a:xfrm>
            <a:off x="5238035" y="2872003"/>
            <a:ext cx="1632189" cy="303378"/>
          </a:xfrm>
          <a:prstGeom prst="bentConnector3">
            <a:avLst>
              <a:gd name="adj1" fmla="val 62733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A7FF5AC-E8DD-4721-903F-DAB6042D14B7}"/>
              </a:ext>
            </a:extLst>
          </p:cNvPr>
          <p:cNvCxnSpPr/>
          <p:nvPr/>
        </p:nvCxnSpPr>
        <p:spPr>
          <a:xfrm>
            <a:off x="5238035" y="2973005"/>
            <a:ext cx="1632189" cy="303378"/>
          </a:xfrm>
          <a:prstGeom prst="bentConnector3">
            <a:avLst>
              <a:gd name="adj1" fmla="val 627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F20EB67-EEBA-4D38-AED9-56BCF7FA8D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1797" y="4848601"/>
            <a:ext cx="686445" cy="483230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3179D84-2780-4563-9606-62B3DA0837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65116" y="4873041"/>
            <a:ext cx="686445" cy="483230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62A8DAF-EAA6-4D27-92A6-D35737F18CA4}"/>
              </a:ext>
            </a:extLst>
          </p:cNvPr>
          <p:cNvSpPr/>
          <p:nvPr/>
        </p:nvSpPr>
        <p:spPr>
          <a:xfrm>
            <a:off x="8394938" y="2586550"/>
            <a:ext cx="654772" cy="487491"/>
          </a:xfrm>
          <a:custGeom>
            <a:avLst/>
            <a:gdLst>
              <a:gd name="connsiteX0" fmla="*/ 0 w 654772"/>
              <a:gd name="connsiteY0" fmla="*/ 415892 h 487491"/>
              <a:gd name="connsiteX1" fmla="*/ 477982 w 654772"/>
              <a:gd name="connsiteY1" fmla="*/ 256 h 487491"/>
              <a:gd name="connsiteX2" fmla="*/ 613064 w 654772"/>
              <a:gd name="connsiteY2" fmla="*/ 467847 h 487491"/>
              <a:gd name="connsiteX3" fmla="*/ 654628 w 654772"/>
              <a:gd name="connsiteY3" fmla="*/ 405501 h 487491"/>
              <a:gd name="connsiteX4" fmla="*/ 602673 w 654772"/>
              <a:gd name="connsiteY4" fmla="*/ 457456 h 48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72" h="487491">
                <a:moveTo>
                  <a:pt x="0" y="415892"/>
                </a:moveTo>
                <a:cubicBezTo>
                  <a:pt x="187902" y="203744"/>
                  <a:pt x="375805" y="-8403"/>
                  <a:pt x="477982" y="256"/>
                </a:cubicBezTo>
                <a:cubicBezTo>
                  <a:pt x="580159" y="8915"/>
                  <a:pt x="583623" y="400306"/>
                  <a:pt x="613064" y="467847"/>
                </a:cubicBezTo>
                <a:cubicBezTo>
                  <a:pt x="642505" y="535388"/>
                  <a:pt x="656360" y="407233"/>
                  <a:pt x="654628" y="405501"/>
                </a:cubicBezTo>
                <a:cubicBezTo>
                  <a:pt x="652896" y="403769"/>
                  <a:pt x="627784" y="430612"/>
                  <a:pt x="602673" y="4574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E46302B-8836-45AB-89DD-F46BB8CAF0EA}"/>
              </a:ext>
            </a:extLst>
          </p:cNvPr>
          <p:cNvSpPr/>
          <p:nvPr/>
        </p:nvSpPr>
        <p:spPr>
          <a:xfrm>
            <a:off x="8426259" y="2853144"/>
            <a:ext cx="654772" cy="487491"/>
          </a:xfrm>
          <a:custGeom>
            <a:avLst/>
            <a:gdLst>
              <a:gd name="connsiteX0" fmla="*/ 0 w 654772"/>
              <a:gd name="connsiteY0" fmla="*/ 415892 h 487491"/>
              <a:gd name="connsiteX1" fmla="*/ 477982 w 654772"/>
              <a:gd name="connsiteY1" fmla="*/ 256 h 487491"/>
              <a:gd name="connsiteX2" fmla="*/ 613064 w 654772"/>
              <a:gd name="connsiteY2" fmla="*/ 467847 h 487491"/>
              <a:gd name="connsiteX3" fmla="*/ 654628 w 654772"/>
              <a:gd name="connsiteY3" fmla="*/ 405501 h 487491"/>
              <a:gd name="connsiteX4" fmla="*/ 602673 w 654772"/>
              <a:gd name="connsiteY4" fmla="*/ 457456 h 48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72" h="487491">
                <a:moveTo>
                  <a:pt x="0" y="415892"/>
                </a:moveTo>
                <a:cubicBezTo>
                  <a:pt x="187902" y="203744"/>
                  <a:pt x="375805" y="-8403"/>
                  <a:pt x="477982" y="256"/>
                </a:cubicBezTo>
                <a:cubicBezTo>
                  <a:pt x="580159" y="8915"/>
                  <a:pt x="583623" y="400306"/>
                  <a:pt x="613064" y="467847"/>
                </a:cubicBezTo>
                <a:cubicBezTo>
                  <a:pt x="642505" y="535388"/>
                  <a:pt x="656360" y="407233"/>
                  <a:pt x="654628" y="405501"/>
                </a:cubicBezTo>
                <a:cubicBezTo>
                  <a:pt x="652896" y="403769"/>
                  <a:pt x="627784" y="430612"/>
                  <a:pt x="602673" y="45745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F03EFF-5618-4EE1-9DD8-A626D14693F6}"/>
              </a:ext>
            </a:extLst>
          </p:cNvPr>
          <p:cNvSpPr/>
          <p:nvPr/>
        </p:nvSpPr>
        <p:spPr>
          <a:xfrm>
            <a:off x="8403397" y="2709987"/>
            <a:ext cx="654772" cy="487491"/>
          </a:xfrm>
          <a:custGeom>
            <a:avLst/>
            <a:gdLst>
              <a:gd name="connsiteX0" fmla="*/ 0 w 654772"/>
              <a:gd name="connsiteY0" fmla="*/ 415892 h 487491"/>
              <a:gd name="connsiteX1" fmla="*/ 477982 w 654772"/>
              <a:gd name="connsiteY1" fmla="*/ 256 h 487491"/>
              <a:gd name="connsiteX2" fmla="*/ 613064 w 654772"/>
              <a:gd name="connsiteY2" fmla="*/ 467847 h 487491"/>
              <a:gd name="connsiteX3" fmla="*/ 654628 w 654772"/>
              <a:gd name="connsiteY3" fmla="*/ 405501 h 487491"/>
              <a:gd name="connsiteX4" fmla="*/ 602673 w 654772"/>
              <a:gd name="connsiteY4" fmla="*/ 457456 h 48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72" h="487491">
                <a:moveTo>
                  <a:pt x="0" y="415892"/>
                </a:moveTo>
                <a:cubicBezTo>
                  <a:pt x="187902" y="203744"/>
                  <a:pt x="375805" y="-8403"/>
                  <a:pt x="477982" y="256"/>
                </a:cubicBezTo>
                <a:cubicBezTo>
                  <a:pt x="580159" y="8915"/>
                  <a:pt x="583623" y="400306"/>
                  <a:pt x="613064" y="467847"/>
                </a:cubicBezTo>
                <a:cubicBezTo>
                  <a:pt x="642505" y="535388"/>
                  <a:pt x="656360" y="407233"/>
                  <a:pt x="654628" y="405501"/>
                </a:cubicBezTo>
                <a:cubicBezTo>
                  <a:pt x="652896" y="403769"/>
                  <a:pt x="627784" y="430612"/>
                  <a:pt x="602673" y="457456"/>
                </a:cubicBez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BF3E17-6F0F-4458-8018-37726014E161}"/>
              </a:ext>
            </a:extLst>
          </p:cNvPr>
          <p:cNvSpPr txBox="1"/>
          <p:nvPr/>
        </p:nvSpPr>
        <p:spPr>
          <a:xfrm>
            <a:off x="4747468" y="881780"/>
            <a:ext cx="2697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 </a:t>
            </a:r>
            <a:r>
              <a:rPr lang="en-US" altLang="ko-KR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HW</a:t>
            </a:r>
            <a:endParaRPr lang="ko-KR" altLang="en-US" sz="30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86EFD3-CFFB-4727-9A8F-3D1A35FA138E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C6A61F-7CDE-4A89-9065-AEA49C41F5F2}"/>
              </a:ext>
            </a:extLst>
          </p:cNvPr>
          <p:cNvSpPr txBox="1"/>
          <p:nvPr/>
        </p:nvSpPr>
        <p:spPr>
          <a:xfrm>
            <a:off x="4358273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304DDB-8432-4C4B-9622-074D520C6F75}"/>
              </a:ext>
            </a:extLst>
          </p:cNvPr>
          <p:cNvSpPr txBox="1"/>
          <p:nvPr/>
        </p:nvSpPr>
        <p:spPr>
          <a:xfrm>
            <a:off x="7444529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66E215D-8DF4-467E-972A-E29FEF2857EC}"/>
              </a:ext>
            </a:extLst>
          </p:cNvPr>
          <p:cNvCxnSpPr>
            <a:cxnSpLocks/>
          </p:cNvCxnSpPr>
          <p:nvPr/>
        </p:nvCxnSpPr>
        <p:spPr>
          <a:xfrm>
            <a:off x="4832959" y="1426823"/>
            <a:ext cx="252608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E1A8AE-787B-409D-A978-E58550665E35}"/>
              </a:ext>
            </a:extLst>
          </p:cNvPr>
          <p:cNvSpPr/>
          <p:nvPr/>
        </p:nvSpPr>
        <p:spPr>
          <a:xfrm>
            <a:off x="1567862" y="6011600"/>
            <a:ext cx="313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[ MDXS-16-5610 </a:t>
            </a:r>
            <a:r>
              <a:rPr lang="ko-KR" altLang="en-US" dirty="0">
                <a:latin typeface="+mn-ea"/>
              </a:rPr>
              <a:t>계측 센서 </a:t>
            </a:r>
            <a:r>
              <a:rPr lang="en-US" altLang="ko-KR" dirty="0">
                <a:latin typeface="+mn-ea"/>
              </a:rPr>
              <a:t>]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39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7"/>
    </mc:Choice>
    <mc:Fallback xmlns="">
      <p:transition spd="slow" advTm="1614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C9FE5E-E116-4B52-BC29-7CEF46529C9D}"/>
              </a:ext>
            </a:extLst>
          </p:cNvPr>
          <p:cNvSpPr/>
          <p:nvPr/>
        </p:nvSpPr>
        <p:spPr>
          <a:xfrm>
            <a:off x="247650" y="771524"/>
            <a:ext cx="11668125" cy="579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F7FEF1-B313-4D2E-A4D8-EC13317AE33E}"/>
              </a:ext>
            </a:extLst>
          </p:cNvPr>
          <p:cNvSpPr txBox="1"/>
          <p:nvPr/>
        </p:nvSpPr>
        <p:spPr>
          <a:xfrm>
            <a:off x="1845963" y="1781638"/>
            <a:ext cx="120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바른자세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135CE8-3F81-4F80-8526-5021560F3190}"/>
              </a:ext>
            </a:extLst>
          </p:cNvPr>
          <p:cNvSpPr txBox="1"/>
          <p:nvPr/>
        </p:nvSpPr>
        <p:spPr>
          <a:xfrm>
            <a:off x="5358320" y="1781638"/>
            <a:ext cx="209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왼쪽으로 기울임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DA301E-EA52-4BA2-9520-1D06F53836E3}"/>
              </a:ext>
            </a:extLst>
          </p:cNvPr>
          <p:cNvSpPr txBox="1"/>
          <p:nvPr/>
        </p:nvSpPr>
        <p:spPr>
          <a:xfrm>
            <a:off x="4747468" y="881780"/>
            <a:ext cx="2697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 </a:t>
            </a:r>
            <a:r>
              <a:rPr lang="en-US" altLang="ko-KR" sz="30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HW</a:t>
            </a:r>
            <a:endParaRPr lang="ko-KR" altLang="en-US" sz="30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1BE577-77D1-485F-B24F-39B17669AB29}"/>
              </a:ext>
            </a:extLst>
          </p:cNvPr>
          <p:cNvSpPr txBox="1"/>
          <p:nvPr/>
        </p:nvSpPr>
        <p:spPr>
          <a:xfrm>
            <a:off x="5594032" y="153030"/>
            <a:ext cx="1003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011BD-DE31-40C4-AEF8-16581CFC397E}"/>
              </a:ext>
            </a:extLst>
          </p:cNvPr>
          <p:cNvSpPr txBox="1"/>
          <p:nvPr/>
        </p:nvSpPr>
        <p:spPr>
          <a:xfrm>
            <a:off x="4358273" y="887091"/>
            <a:ext cx="49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56D37-FDBF-4951-A42A-11F0184F50CC}"/>
              </a:ext>
            </a:extLst>
          </p:cNvPr>
          <p:cNvSpPr txBox="1"/>
          <p:nvPr/>
        </p:nvSpPr>
        <p:spPr>
          <a:xfrm>
            <a:off x="7444529" y="881780"/>
            <a:ext cx="4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b="1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F0199FF-FA33-4FD1-AD76-3C603DDA163E}"/>
              </a:ext>
            </a:extLst>
          </p:cNvPr>
          <p:cNvCxnSpPr>
            <a:cxnSpLocks/>
          </p:cNvCxnSpPr>
          <p:nvPr/>
        </p:nvCxnSpPr>
        <p:spPr>
          <a:xfrm>
            <a:off x="4832959" y="1426823"/>
            <a:ext cx="252608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C61D83-BAE6-449E-8818-24F613826D0E}"/>
              </a:ext>
            </a:extLst>
          </p:cNvPr>
          <p:cNvSpPr txBox="1"/>
          <p:nvPr/>
        </p:nvSpPr>
        <p:spPr>
          <a:xfrm>
            <a:off x="9020720" y="1781638"/>
            <a:ext cx="209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오른쪽으로 기울임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A61E-AD1A-4646-9CB0-254978FDB3D6}"/>
              </a:ext>
            </a:extLst>
          </p:cNvPr>
          <p:cNvSpPr txBox="1"/>
          <p:nvPr/>
        </p:nvSpPr>
        <p:spPr>
          <a:xfrm>
            <a:off x="2805264" y="4291027"/>
            <a:ext cx="209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앞쪽으로 기울임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1AF65-4175-4BAF-A3F6-7767022E5E4B}"/>
              </a:ext>
            </a:extLst>
          </p:cNvPr>
          <p:cNvSpPr txBox="1"/>
          <p:nvPr/>
        </p:nvSpPr>
        <p:spPr>
          <a:xfrm>
            <a:off x="7444529" y="4291027"/>
            <a:ext cx="209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뒤쪽으로 기울임</a:t>
            </a: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9110399-424A-4785-8BD8-EC2FF66C3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59219"/>
              </p:ext>
            </p:extLst>
          </p:nvPr>
        </p:nvGraphicFramePr>
        <p:xfrm>
          <a:off x="5114602" y="2328317"/>
          <a:ext cx="2244440" cy="1608980"/>
        </p:xfrm>
        <a:graphic>
          <a:graphicData uri="http://schemas.openxmlformats.org/drawingml/2006/table">
            <a:tbl>
              <a:tblPr/>
              <a:tblGrid>
                <a:gridCol w="280555">
                  <a:extLst>
                    <a:ext uri="{9D8B030D-6E8A-4147-A177-3AD203B41FA5}">
                      <a16:colId xmlns:a16="http://schemas.microsoft.com/office/drawing/2014/main" val="1107813475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236972622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105850300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1192217004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3183360206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4186842661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2496565754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894903874"/>
                    </a:ext>
                  </a:extLst>
                </a:gridCol>
              </a:tblGrid>
              <a:tr h="3217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083032"/>
                  </a:ext>
                </a:extLst>
              </a:tr>
              <a:tr h="32179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354817"/>
                  </a:ext>
                </a:extLst>
              </a:tr>
              <a:tr h="3217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401602"/>
                  </a:ext>
                </a:extLst>
              </a:tr>
              <a:tr h="32179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233577"/>
                  </a:ext>
                </a:extLst>
              </a:tr>
              <a:tr h="3217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28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FF2711B-23AB-4BDE-BF0B-CE25949ED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975186"/>
              </p:ext>
            </p:extLst>
          </p:nvPr>
        </p:nvGraphicFramePr>
        <p:xfrm>
          <a:off x="8951231" y="2332012"/>
          <a:ext cx="2236720" cy="1509275"/>
        </p:xfrm>
        <a:graphic>
          <a:graphicData uri="http://schemas.openxmlformats.org/drawingml/2006/table">
            <a:tbl>
              <a:tblPr/>
              <a:tblGrid>
                <a:gridCol w="279590">
                  <a:extLst>
                    <a:ext uri="{9D8B030D-6E8A-4147-A177-3AD203B41FA5}">
                      <a16:colId xmlns:a16="http://schemas.microsoft.com/office/drawing/2014/main" val="117903990"/>
                    </a:ext>
                  </a:extLst>
                </a:gridCol>
                <a:gridCol w="279590">
                  <a:extLst>
                    <a:ext uri="{9D8B030D-6E8A-4147-A177-3AD203B41FA5}">
                      <a16:colId xmlns:a16="http://schemas.microsoft.com/office/drawing/2014/main" val="1810949559"/>
                    </a:ext>
                  </a:extLst>
                </a:gridCol>
                <a:gridCol w="279590">
                  <a:extLst>
                    <a:ext uri="{9D8B030D-6E8A-4147-A177-3AD203B41FA5}">
                      <a16:colId xmlns:a16="http://schemas.microsoft.com/office/drawing/2014/main" val="2903656912"/>
                    </a:ext>
                  </a:extLst>
                </a:gridCol>
                <a:gridCol w="279590">
                  <a:extLst>
                    <a:ext uri="{9D8B030D-6E8A-4147-A177-3AD203B41FA5}">
                      <a16:colId xmlns:a16="http://schemas.microsoft.com/office/drawing/2014/main" val="1710822128"/>
                    </a:ext>
                  </a:extLst>
                </a:gridCol>
                <a:gridCol w="279590">
                  <a:extLst>
                    <a:ext uri="{9D8B030D-6E8A-4147-A177-3AD203B41FA5}">
                      <a16:colId xmlns:a16="http://schemas.microsoft.com/office/drawing/2014/main" val="4012904864"/>
                    </a:ext>
                  </a:extLst>
                </a:gridCol>
                <a:gridCol w="279590">
                  <a:extLst>
                    <a:ext uri="{9D8B030D-6E8A-4147-A177-3AD203B41FA5}">
                      <a16:colId xmlns:a16="http://schemas.microsoft.com/office/drawing/2014/main" val="1383103284"/>
                    </a:ext>
                  </a:extLst>
                </a:gridCol>
                <a:gridCol w="279590">
                  <a:extLst>
                    <a:ext uri="{9D8B030D-6E8A-4147-A177-3AD203B41FA5}">
                      <a16:colId xmlns:a16="http://schemas.microsoft.com/office/drawing/2014/main" val="624155039"/>
                    </a:ext>
                  </a:extLst>
                </a:gridCol>
                <a:gridCol w="279590">
                  <a:extLst>
                    <a:ext uri="{9D8B030D-6E8A-4147-A177-3AD203B41FA5}">
                      <a16:colId xmlns:a16="http://schemas.microsoft.com/office/drawing/2014/main" val="3913184213"/>
                    </a:ext>
                  </a:extLst>
                </a:gridCol>
              </a:tblGrid>
              <a:tr h="3018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292843"/>
                  </a:ext>
                </a:extLst>
              </a:tr>
              <a:tr h="301855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77622"/>
                  </a:ext>
                </a:extLst>
              </a:tr>
              <a:tr h="3018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791693"/>
                  </a:ext>
                </a:extLst>
              </a:tr>
              <a:tr h="301855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91154"/>
                  </a:ext>
                </a:extLst>
              </a:tr>
              <a:tr h="3018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18583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A66E74-1A21-4F01-891B-BC6FA04F0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666537"/>
              </p:ext>
            </p:extLst>
          </p:nvPr>
        </p:nvGraphicFramePr>
        <p:xfrm>
          <a:off x="2446156" y="4746124"/>
          <a:ext cx="2409952" cy="1600375"/>
        </p:xfrm>
        <a:graphic>
          <a:graphicData uri="http://schemas.openxmlformats.org/drawingml/2006/table">
            <a:tbl>
              <a:tblPr/>
              <a:tblGrid>
                <a:gridCol w="301244">
                  <a:extLst>
                    <a:ext uri="{9D8B030D-6E8A-4147-A177-3AD203B41FA5}">
                      <a16:colId xmlns:a16="http://schemas.microsoft.com/office/drawing/2014/main" val="382280290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221095169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2527226920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3644199923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1554948342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1798750650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1028871079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603821578"/>
                    </a:ext>
                  </a:extLst>
                </a:gridCol>
              </a:tblGrid>
              <a:tr h="3116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461850"/>
                  </a:ext>
                </a:extLst>
              </a:tr>
              <a:tr h="322171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20067"/>
                  </a:ext>
                </a:extLst>
              </a:tr>
              <a:tr h="3221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64996"/>
                  </a:ext>
                </a:extLst>
              </a:tr>
              <a:tr h="322171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3059"/>
                  </a:ext>
                </a:extLst>
              </a:tr>
              <a:tr h="3221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9063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47C45-44F8-4A39-8D48-B28BE5964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598782"/>
              </p:ext>
            </p:extLst>
          </p:nvPr>
        </p:nvGraphicFramePr>
        <p:xfrm>
          <a:off x="7212347" y="4737520"/>
          <a:ext cx="2244440" cy="1608980"/>
        </p:xfrm>
        <a:graphic>
          <a:graphicData uri="http://schemas.openxmlformats.org/drawingml/2006/table">
            <a:tbl>
              <a:tblPr/>
              <a:tblGrid>
                <a:gridCol w="280555">
                  <a:extLst>
                    <a:ext uri="{9D8B030D-6E8A-4147-A177-3AD203B41FA5}">
                      <a16:colId xmlns:a16="http://schemas.microsoft.com/office/drawing/2014/main" val="1418269937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1273588171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2425750103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4000252926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2548859171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1369587758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3381162618"/>
                    </a:ext>
                  </a:extLst>
                </a:gridCol>
                <a:gridCol w="280555">
                  <a:extLst>
                    <a:ext uri="{9D8B030D-6E8A-4147-A177-3AD203B41FA5}">
                      <a16:colId xmlns:a16="http://schemas.microsoft.com/office/drawing/2014/main" val="291294424"/>
                    </a:ext>
                  </a:extLst>
                </a:gridCol>
              </a:tblGrid>
              <a:tr h="3217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992761"/>
                  </a:ext>
                </a:extLst>
              </a:tr>
              <a:tr h="32179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283164"/>
                  </a:ext>
                </a:extLst>
              </a:tr>
              <a:tr h="3217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495580"/>
                  </a:ext>
                </a:extLst>
              </a:tr>
              <a:tr h="32179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047391"/>
                  </a:ext>
                </a:extLst>
              </a:tr>
              <a:tr h="3217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5887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7725074-E5DC-46AC-901C-0E5433E6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474487"/>
              </p:ext>
            </p:extLst>
          </p:nvPr>
        </p:nvGraphicFramePr>
        <p:xfrm>
          <a:off x="1086739" y="2328317"/>
          <a:ext cx="2409952" cy="1608980"/>
        </p:xfrm>
        <a:graphic>
          <a:graphicData uri="http://schemas.openxmlformats.org/drawingml/2006/table">
            <a:tbl>
              <a:tblPr/>
              <a:tblGrid>
                <a:gridCol w="301244">
                  <a:extLst>
                    <a:ext uri="{9D8B030D-6E8A-4147-A177-3AD203B41FA5}">
                      <a16:colId xmlns:a16="http://schemas.microsoft.com/office/drawing/2014/main" val="1725175790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2203057628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2111021496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1554568978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3967372459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531965647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2138656827"/>
                    </a:ext>
                  </a:extLst>
                </a:gridCol>
                <a:gridCol w="301244">
                  <a:extLst>
                    <a:ext uri="{9D8B030D-6E8A-4147-A177-3AD203B41FA5}">
                      <a16:colId xmlns:a16="http://schemas.microsoft.com/office/drawing/2014/main" val="1130800160"/>
                    </a:ext>
                  </a:extLst>
                </a:gridCol>
              </a:tblGrid>
              <a:tr h="3217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97283"/>
                  </a:ext>
                </a:extLst>
              </a:tr>
              <a:tr h="32179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930525"/>
                  </a:ext>
                </a:extLst>
              </a:tr>
              <a:tr h="3217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52983"/>
                  </a:ext>
                </a:extLst>
              </a:tr>
              <a:tr h="321796">
                <a:tc grid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84894"/>
                  </a:ext>
                </a:extLst>
              </a:tr>
              <a:tr h="3217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867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3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1"/>
    </mc:Choice>
    <mc:Fallback xmlns="">
      <p:transition spd="slow" advTm="23431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6579</TotalTime>
  <Words>1009</Words>
  <Application>Microsoft Office PowerPoint</Application>
  <PresentationFormat>와이드스크린</PresentationFormat>
  <Paragraphs>175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나눔바른고딕</vt:lpstr>
      <vt:lpstr>한컴바탕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최선영</dc:creator>
  <cp:lastModifiedBy>김진우</cp:lastModifiedBy>
  <cp:revision>410</cp:revision>
  <dcterms:created xsi:type="dcterms:W3CDTF">2020-09-11T10:46:00Z</dcterms:created>
  <dcterms:modified xsi:type="dcterms:W3CDTF">2020-12-08T05:06:19Z</dcterms:modified>
</cp:coreProperties>
</file>